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5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604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5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138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4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2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7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40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82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6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182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0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8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99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81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10ED44-9D5E-4A1A-A855-2ADD4C3BE89F}" type="datetimeFigureOut">
              <a:rPr lang="en-ZA" smtClean="0"/>
              <a:t>2024/07/31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9221D-4C3F-4D76-843F-6A63832344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65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45B4-2B36-E8ED-C6FA-772E942E6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0" u="none" strike="noStrike" baseline="0" dirty="0">
                <a:latin typeface="Helvetica-Bold"/>
              </a:rPr>
              <a:t>THE CONCEPTION OF MORALITY IN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65BCF-DB9A-00FB-5D74-B0A56143A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-Bold"/>
                <a:ea typeface="+mj-ea"/>
                <a:cs typeface="+mj-cs"/>
              </a:rPr>
              <a:t>INDIGENOUS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-Bold"/>
                <a:ea typeface="+mj-ea"/>
                <a:cs typeface="+mj-cs"/>
              </a:rPr>
            </a:br>
            <a:r>
              <a:rPr kumimoji="0" lang="en-ZA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-Bold"/>
                <a:ea typeface="+mj-ea"/>
                <a:cs typeface="+mj-cs"/>
              </a:rPr>
              <a:t>AFRICAN CULTURE</a:t>
            </a:r>
          </a:p>
          <a:p>
            <a:r>
              <a:rPr lang="en-ZA" sz="2300" b="1" dirty="0">
                <a:solidFill>
                  <a:prstClr val="black"/>
                </a:solidFill>
                <a:latin typeface="Helvetica-Bold"/>
                <a:ea typeface="+mj-ea"/>
                <a:cs typeface="+mj-cs"/>
              </a:rPr>
              <a:t>                                                                                                                            Lecture 4</a:t>
            </a:r>
            <a:r>
              <a:rPr lang="en-ZA" sz="5400" b="1" dirty="0">
                <a:solidFill>
                  <a:prstClr val="black"/>
                </a:solidFill>
                <a:latin typeface="Helvetica-Bold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94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281D-7688-921C-1E5A-8DB05EAB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NATURE OF AFRICAN TRADITIONAL RELIGION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E7FB7-62DA-89EB-3B5D-5A410C4D2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n-ZA" sz="2800" b="0" i="0" u="none" strike="noStrike" baseline="0" dirty="0">
              <a:latin typeface="Helvetica" panose="020B0604020202020204" pitchFamily="34" charset="0"/>
            </a:endParaRPr>
          </a:p>
          <a:p>
            <a:pPr algn="just"/>
            <a:r>
              <a:rPr lang="en-ZA" sz="2800" b="0" i="0" u="none" strike="noStrike" baseline="0" dirty="0">
                <a:latin typeface="Helvetica" panose="020B0604020202020204" pitchFamily="34" charset="0"/>
              </a:rPr>
              <a:t>The Africans see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man as the center of the universe.</a:t>
            </a:r>
          </a:p>
          <a:p>
            <a:pPr algn="just"/>
            <a:r>
              <a:rPr lang="en-ZA" sz="2800" b="0" i="0" u="none" strike="noStrike" baseline="0" dirty="0">
                <a:latin typeface="Helvetica" panose="020B0604020202020204" pitchFamily="34" charset="0"/>
              </a:rPr>
              <a:t>This concept of man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as the center of the universe may be found in other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religions too.</a:t>
            </a:r>
          </a:p>
          <a:p>
            <a:pPr algn="just"/>
            <a:r>
              <a:rPr lang="en-ZA" sz="2800" b="0" i="0" u="none" strike="noStrike" baseline="0" dirty="0">
                <a:latin typeface="Helvetica" panose="020B0604020202020204" pitchFamily="34" charset="0"/>
              </a:rPr>
              <a:t>Africans are notoriously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religious, and each people have their own religious system, with a set of beliefs and practices. </a:t>
            </a:r>
          </a:p>
          <a:p>
            <a:pPr algn="l"/>
            <a:r>
              <a:rPr lang="en-ZA" sz="2800" b="0" i="0" u="none" strike="noStrike" baseline="0" dirty="0">
                <a:latin typeface="Helvetica" panose="020B0604020202020204" pitchFamily="34" charset="0"/>
              </a:rPr>
              <a:t>Religion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infuses into all the department of life so fully that it is not easy or possible always to isolate it.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534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F665-1AB0-D85D-172A-5E956056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Helvetica-Bold"/>
              </a:rPr>
              <a:t>Characteristics of African Traditional Religion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2504E-5DDD-5AA9-FDB5-B4328178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/>
              <a:t>There are five elements of African traditional religion. </a:t>
            </a:r>
          </a:p>
          <a:p>
            <a:pPr algn="l"/>
            <a:r>
              <a:rPr lang="en-US" b="1" dirty="0"/>
              <a:t>Belief in God</a:t>
            </a:r>
            <a:r>
              <a:rPr lang="en-US" b="1" i="1" dirty="0"/>
              <a:t>: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concept of belief in God in Africa forms the bedrock of every religious worship and ceremony. </a:t>
            </a:r>
          </a:p>
          <a:p>
            <a:pPr algn="l"/>
            <a:r>
              <a:rPr lang="en-US" sz="2800" b="0" i="0" u="none" strike="noStrike" baseline="0" dirty="0">
                <a:latin typeface="Helvetica" panose="020B0604020202020204" pitchFamily="34" charset="0"/>
              </a:rPr>
              <a:t> Africans believe in the existence of a God, the Lord of the universe. </a:t>
            </a:r>
          </a:p>
          <a:p>
            <a:pPr algn="l"/>
            <a:r>
              <a:rPr lang="en-ZA" sz="2800" b="1" i="0" u="none" strike="noStrike" baseline="0" dirty="0">
                <a:latin typeface="Helvetica-Bold"/>
              </a:rPr>
              <a:t>Belief in divinities: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These are divine beings that derive their being from the Supreme Being. </a:t>
            </a:r>
          </a:p>
          <a:p>
            <a:pPr algn="l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They are created to serve God’s will and sometimes manifest his attributes.</a:t>
            </a:r>
          </a:p>
          <a:p>
            <a:pPr algn="l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They also serve as mediators between God and man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47086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31B4-CB5D-A662-BFF6-A8A1D380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-Bold"/>
                <a:ea typeface="+mj-ea"/>
                <a:cs typeface="+mj-cs"/>
              </a:rPr>
              <a:t>Characteristics of African Traditional Religion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86A6-6AB1-8E9F-4EEF-47742837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2800" b="1" i="0" u="none" strike="noStrike" baseline="0" dirty="0">
                <a:latin typeface="Helvetica-Bold"/>
              </a:rPr>
              <a:t>Belief in spirits: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Spirits usually make natural phenomena their place of habitation though these things may be destroyed without destroying the spirits. 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 These spirits are ever-present and so are feared by people. 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So many channels can be used to pacify them such as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sacrifices, offerings, and others.</a:t>
            </a:r>
          </a:p>
          <a:p>
            <a:pPr algn="just"/>
            <a:r>
              <a:rPr lang="en-US" sz="2800" b="1" i="0" u="none" strike="noStrike" baseline="0" dirty="0">
                <a:latin typeface="Helvetica-Bold"/>
              </a:rPr>
              <a:t>Belief in the ancestors: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Ancestors are spirits of dead Africans especially those who died at ripe good old age and who lived a worthy life while on earth and left a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legacy before their death.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241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8DD0-9442-B479-1761-B5E276DE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6ED2DB-BB88-2423-7515-ACF8AEC6A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19" y="2720068"/>
            <a:ext cx="3295650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D2879-C3C9-A65C-5B9B-B98EE971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9" y="2514600"/>
            <a:ext cx="3396343" cy="2982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DB3D9-C6CD-84A4-805E-C36C11E1E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27" y="2367643"/>
            <a:ext cx="286634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CB5A-95ED-6037-42CC-39EDCD61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-Bold"/>
                <a:ea typeface="+mj-ea"/>
                <a:cs typeface="+mj-cs"/>
              </a:rPr>
              <a:t>Characteristics of African Traditional Religion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700F-8274-BEA9-35C2-B6F8A1B8D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2800" b="1" i="0" u="none" strike="noStrike" baseline="0" dirty="0">
                <a:latin typeface="Helvetica-Bold"/>
              </a:rPr>
              <a:t>Belief in the practice of magic and medicine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: The practice of magic and medicine enables an African to obtain what cannot be obtained in the ordinary way.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Among those who use their magical powers for harm include such people as the witchcrafts,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T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hose who use their power for good include medicine people who treat people various illnesses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There are those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 who exercise spirits out from those who were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possessed.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730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D31E-981E-7D99-A6FD-37D52CBB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MORALITY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007A-EFE8-8436-7A14-8CC21B67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refers to standards of behavior, principles of right and wrong.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moral beliefs and practices of a culture, community or religion.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system of principles govern a  society as a whole.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 Adhering to laws , Treating others with respects, being honesty, helping those in need.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250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B8DE-0372-3E0F-FC58-55CA053F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-Bold"/>
                <a:ea typeface="+mj-ea"/>
                <a:cs typeface="+mj-cs"/>
              </a:rPr>
              <a:t>CONCEPTION OF MORALITY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3D71-C62D-810F-2C68-64E000CC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i="0" u="none" strike="noStrike" baseline="0" dirty="0">
                <a:latin typeface="Helvetica-Bold"/>
              </a:rPr>
              <a:t>There has been a divergent view</a:t>
            </a:r>
            <a:r>
              <a:rPr lang="en-US" dirty="0">
                <a:latin typeface="Helvetica-Bold"/>
              </a:rPr>
              <a:t>s</a:t>
            </a:r>
            <a:r>
              <a:rPr lang="en-US" sz="2800" i="0" u="none" strike="noStrike" baseline="0" dirty="0">
                <a:latin typeface="Helvetica-Bold"/>
              </a:rPr>
              <a:t> regarding the concept and philosophy of African morality. </a:t>
            </a:r>
          </a:p>
          <a:p>
            <a:pPr algn="just"/>
            <a:r>
              <a:rPr lang="en-US" sz="2800" i="0" u="none" strike="noStrike" baseline="0" dirty="0">
                <a:latin typeface="Helvetica-Bold"/>
              </a:rPr>
              <a:t>Some aliens tend to cogitate Africa as devoid of morality, moral consciousness and perceive Africa as they do not distinguish between good and evil. </a:t>
            </a:r>
          </a:p>
          <a:p>
            <a:pPr algn="just"/>
            <a:r>
              <a:rPr lang="en-US" sz="2800" i="0" u="none" strike="noStrike" baseline="0" dirty="0">
                <a:latin typeface="Helvetica" panose="020B0604020202020204" pitchFamily="34" charset="0"/>
              </a:rPr>
              <a:t>It is a matter of fact that morality is universal to </a:t>
            </a:r>
            <a:r>
              <a:rPr lang="en-ZA" sz="2800" i="0" u="none" strike="noStrike" baseline="0" dirty="0">
                <a:latin typeface="Helvetica" panose="020B0604020202020204" pitchFamily="34" charset="0"/>
              </a:rPr>
              <a:t>humanity.</a:t>
            </a:r>
          </a:p>
          <a:p>
            <a:pPr algn="just"/>
            <a:r>
              <a:rPr lang="en-ZA" sz="2800" i="0" u="none" strike="noStrike" baseline="0" dirty="0">
                <a:latin typeface="Helvetica" panose="020B0604020202020204" pitchFamily="34" charset="0"/>
              </a:rPr>
              <a:t>Any society without </a:t>
            </a:r>
            <a:r>
              <a:rPr lang="en-US" sz="2800" i="0" u="none" strike="noStrike" baseline="0" dirty="0">
                <a:latin typeface="Helvetica" panose="020B0604020202020204" pitchFamily="34" charset="0"/>
              </a:rPr>
              <a:t>medium of morality must collapse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538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A687-575C-638F-3D56-C90C8612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M</a:t>
            </a: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ORALITY IN AFRICAN THOUGHT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A525-844C-3657-F20A-FAA63D56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central theme in moral philosophy are the nature of principles, how people can learn, internalize, and use moral principles to guide their conduct, action, or the entire life style.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M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orality has to do with some sort of standard that can guide human action. 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In Africa, we can understand morality simply as synthesis of social values and norms. </a:t>
            </a:r>
          </a:p>
          <a:p>
            <a:pPr marL="0" indent="0" algn="l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74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6754-DA27-ED4A-B3CD-2C0A47AF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Lucida Bright" panose="02040602050505020304" pitchFamily="18" charset="0"/>
              </a:rPr>
              <a:t>M</a:t>
            </a:r>
            <a:r>
              <a:rPr lang="en-ZA" b="1" dirty="0">
                <a:latin typeface="Lucida Bright" panose="02040602050505020304" pitchFamily="18" charset="0"/>
              </a:rPr>
              <a:t>ORALITY IN AFRICAN THOUGHT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8820-E7BC-2999-F034-F80F00CC7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en-ZA" sz="2800" b="0" i="0" u="none" strike="noStrike" baseline="0" dirty="0">
              <a:latin typeface="Helvetica" panose="020B0604020202020204" pitchFamily="34" charset="0"/>
            </a:endParaRPr>
          </a:p>
          <a:p>
            <a:pPr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African traditional ethics are embedded in the whole society and aiming at directing the way of life as bad or good in order to live the communal and </a:t>
            </a: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harmonious life.</a:t>
            </a:r>
            <a:endParaRPr lang="en-ZA" dirty="0">
              <a:latin typeface="Helvetica" panose="020B0604020202020204" pitchFamily="34" charset="0"/>
            </a:endParaRPr>
          </a:p>
          <a:p>
            <a:pPr algn="just"/>
            <a:r>
              <a:rPr lang="en-ZA" sz="2800" b="1" i="0" u="none" strike="noStrike" baseline="0" dirty="0">
                <a:latin typeface="Helvetica" panose="020B0604020202020204" pitchFamily="34" charset="0"/>
              </a:rPr>
              <a:t>African traditional ethics has 2 dual connotation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: </a:t>
            </a:r>
          </a:p>
          <a:p>
            <a:pPr algn="just"/>
            <a:r>
              <a:rPr lang="en-ZA" dirty="0">
                <a:latin typeface="Helvetica" panose="020B0604020202020204" pitchFamily="34" charset="0"/>
              </a:rPr>
              <a:t>First,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it refers to set of social rules, values, and norms that  guide the conduct of the people in a society. 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S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econd it refers to the attitude and responses to such norms and rules.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922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63C5-C27B-5AE8-417E-1406FAD0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M</a:t>
            </a: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0"/>
                <a:ea typeface="+mj-ea"/>
                <a:cs typeface="+mj-cs"/>
              </a:rPr>
              <a:t>ORALITY IN AFRICAN THOUGHT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CAE5-95DD-E9B6-E918-E64E4F1B4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concept of ethics in the African traditional society is based on the notion that man is never alone. 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S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ociety is a series of interrelationships in which each one contributes to the welfare and the stability of the community. 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 Avoids that which is disruptive or harmful to the community’s life. 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African ethics is based on communal living in the sense that it fuses the society into one big whole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81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837C-5FC1-3700-14C2-DFA8D263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0" u="none" strike="noStrike" baseline="0" dirty="0">
                <a:latin typeface="Helvetica-Bold"/>
              </a:rPr>
              <a:t>Foundations of Morality in Africa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6D2D-52F1-00F5-E517-48C2B965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3000" dirty="0">
                <a:latin typeface="Abadi" panose="020B0604020104020204" pitchFamily="34" charset="0"/>
              </a:rPr>
              <a:t>There are two views of the basis of foundation of morality in African tradition</a:t>
            </a:r>
            <a:r>
              <a:rPr lang="en-US" dirty="0"/>
              <a:t>. 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first, and which seems to be most predominant and shared by majority of the critics, is that African morality is founded on African concept of the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spiritual reality (religion).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second is that African morality is fundamentally determined by the conception of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human well fare.</a:t>
            </a:r>
          </a:p>
          <a:p>
            <a:pPr algn="just"/>
            <a:r>
              <a:rPr lang="en-ZA" dirty="0">
                <a:latin typeface="Helvetica" panose="020B0604020202020204" pitchFamily="34" charset="0"/>
              </a:rPr>
              <a:t>Examples, Ancestors worship and taboos are cultural and religious used to maintain order.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422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BD54-44C4-3E13-13BF-1016599E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NATURE OF AFRICAN TRADITIONAL RELIGION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524D-FDAF-E232-B5A6-22F781318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There has been a divergent view regarding the concept and philosophy of African traditional Religion. </a:t>
            </a:r>
          </a:p>
          <a:p>
            <a:pPr algn="just"/>
            <a:r>
              <a:rPr lang="en-ZA" sz="2800" b="0" i="0" u="none" strike="noStrike" baseline="0" dirty="0">
                <a:latin typeface="Helvetica" panose="020B0604020202020204" pitchFamily="34" charset="0"/>
              </a:rPr>
              <a:t>Some have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seen Africans as not having the capacity to reason on the concept or the philosophy of God.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V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arious peoples of Africa own a religious system and a set of beliefs and practices which bind them together to their ultimate. </a:t>
            </a:r>
          </a:p>
          <a:p>
            <a:pPr algn="just"/>
            <a:r>
              <a:rPr lang="en-US" dirty="0">
                <a:latin typeface="Helvetica" panose="020B0604020202020204" pitchFamily="34" charset="0"/>
              </a:rPr>
              <a:t>T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he religion of these natives </a:t>
            </a:r>
            <a:r>
              <a:rPr lang="en-US" dirty="0">
                <a:latin typeface="Helvetica" panose="020B0604020202020204" pitchFamily="34" charset="0"/>
              </a:rPr>
              <a:t>(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Africans) is their existence, and their existence is their religion”.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53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8497-040B-39AD-A12A-0D139D75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NATURE OF AFRICAN TRADITIONAL RELIGION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B9D1-633A-0565-6C63-EC56A8188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entire organization of their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common life is so interwoven with it that they cannot get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away from it.</a:t>
            </a: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African traditional religion mean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the indigenous religion of the Africans. 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Neue Haas Grotesk Text"/>
              </a:rPr>
              <a:t>Indigenous African religions refer to the indigenous or native religious beliefs of the African people before the Christian and Islamic colonization of Africa</a:t>
            </a:r>
            <a:endParaRPr lang="en-US" sz="2800" b="0" i="0" u="none" strike="noStrike" baseline="0" dirty="0">
              <a:latin typeface="Helvetica" panose="020B0604020202020204" pitchFamily="34" charset="0"/>
            </a:endParaRPr>
          </a:p>
          <a:p>
            <a:pPr algn="just"/>
            <a:r>
              <a:rPr lang="en-US" sz="2800" b="0" i="0" u="none" strike="noStrike" baseline="0" dirty="0">
                <a:latin typeface="Helvetica" panose="020B0604020202020204" pitchFamily="34" charset="0"/>
              </a:rPr>
              <a:t>It is the religion that has been handed down from generation to </a:t>
            </a:r>
            <a:r>
              <a:rPr lang="en-ZA" sz="2800" b="0" i="0" u="none" strike="noStrike" baseline="0" dirty="0">
                <a:latin typeface="Helvetica" panose="020B0604020202020204" pitchFamily="34" charset="0"/>
              </a:rPr>
              <a:t>generation. </a:t>
            </a:r>
          </a:p>
          <a:p>
            <a:pPr algn="l"/>
            <a:r>
              <a:rPr lang="en-ZA" sz="2800" b="0" i="0" u="none" strike="noStrike" baseline="0" dirty="0">
                <a:latin typeface="Helvetica" panose="020B0604020202020204" pitchFamily="34" charset="0"/>
              </a:rPr>
              <a:t>This religion has no </a:t>
            </a:r>
            <a:r>
              <a:rPr lang="en-US" sz="2800" b="0" i="0" u="none" strike="noStrike" baseline="0" dirty="0">
                <a:latin typeface="Helvetica" panose="020B0604020202020204" pitchFamily="34" charset="0"/>
              </a:rPr>
              <a:t>written scripture like other religions but is orally transmitted from one generation to another through songs, rituals, proverbs or short sayings</a:t>
            </a:r>
          </a:p>
        </p:txBody>
      </p:sp>
    </p:spTree>
    <p:extLst>
      <p:ext uri="{BB962C8B-B14F-4D97-AF65-F5344CB8AC3E}">
        <p14:creationId xmlns:p14="http://schemas.microsoft.com/office/powerpoint/2010/main" val="726561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1563</TotalTime>
  <Words>988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</vt:lpstr>
      <vt:lpstr>Aptos Display</vt:lpstr>
      <vt:lpstr>Arial</vt:lpstr>
      <vt:lpstr>Garamond</vt:lpstr>
      <vt:lpstr>Helvetica</vt:lpstr>
      <vt:lpstr>Helvetica-Bold</vt:lpstr>
      <vt:lpstr>Lucida Bright</vt:lpstr>
      <vt:lpstr>Neue Haas Grotesk Text</vt:lpstr>
      <vt:lpstr>Organic</vt:lpstr>
      <vt:lpstr>THE CONCEPTION OF MORALITY IN</vt:lpstr>
      <vt:lpstr>MORALITY </vt:lpstr>
      <vt:lpstr>CONCEPTION OF MORALITY</vt:lpstr>
      <vt:lpstr>MORALITY IN AFRICAN THOUGHT </vt:lpstr>
      <vt:lpstr>MORALITY IN AFRICAN THOUGHT </vt:lpstr>
      <vt:lpstr>MORALITY IN AFRICAN THOUGHT </vt:lpstr>
      <vt:lpstr>Foundations of Morality in Africa</vt:lpstr>
      <vt:lpstr>NATURE OF AFRICAN TRADITIONAL RELIGION </vt:lpstr>
      <vt:lpstr>NATURE OF AFRICAN TRADITIONAL RELIGION </vt:lpstr>
      <vt:lpstr>NATURE OF AFRICAN TRADITIONAL RELIGION </vt:lpstr>
      <vt:lpstr>Characteristics of African Traditional Religion</vt:lpstr>
      <vt:lpstr>Characteristics of African Traditional Religion</vt:lpstr>
      <vt:lpstr>    </vt:lpstr>
      <vt:lpstr>Characteristics of African Traditional Religion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Cecilia Z. Simelane</dc:creator>
  <cp:lastModifiedBy>Cecilia Z. Simelane</cp:lastModifiedBy>
  <cp:revision>6</cp:revision>
  <dcterms:created xsi:type="dcterms:W3CDTF">2024-07-30T10:33:33Z</dcterms:created>
  <dcterms:modified xsi:type="dcterms:W3CDTF">2024-08-01T07:55:03Z</dcterms:modified>
</cp:coreProperties>
</file>