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792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494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3189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40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677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76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804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3153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4956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066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92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BEC3-616D-4941-8137-A50FEE2FCA54}" type="datetimeFigureOut">
              <a:rPr lang="en-ZA" smtClean="0"/>
              <a:t>2024/09/11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36C37D1-9DA0-40E8-815F-C200A85C843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332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81C8-6141-7A92-7A39-2B398D981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4475746"/>
          </a:xfrm>
        </p:spPr>
        <p:txBody>
          <a:bodyPr>
            <a:normAutofit fontScale="90000"/>
          </a:bodyPr>
          <a:lstStyle/>
          <a:p>
            <a:br>
              <a:rPr lang="en-ZA" sz="6000" b="0" i="0" u="none" strike="noStrike" baseline="0" dirty="0">
                <a:latin typeface="OpenSans-Semibold"/>
              </a:rPr>
            </a:br>
            <a:br>
              <a:rPr lang="en-ZA" sz="6000" b="0" i="0" u="none" strike="noStrike" baseline="0" dirty="0">
                <a:latin typeface="OpenSans-Semibold"/>
              </a:rPr>
            </a:br>
            <a:br>
              <a:rPr lang="en-ZA" sz="6000" b="0" i="0" u="none" strike="noStrike" baseline="0" dirty="0">
                <a:latin typeface="OpenSans-Semibold"/>
              </a:rPr>
            </a:br>
            <a:br>
              <a:rPr lang="en-ZA" sz="6000" b="0" i="0" u="none" strike="noStrike" baseline="0" dirty="0">
                <a:latin typeface="OpenSans-Semibold"/>
              </a:rPr>
            </a:br>
            <a:r>
              <a:rPr lang="en-ZA" sz="6000" b="1" i="0" u="none" strike="noStrike" baseline="0" dirty="0">
                <a:latin typeface="OpenSans-Semibold"/>
              </a:rPr>
              <a:t>Culture and grief: Ethnographic perspectives on rituals, relationships and remembering</a:t>
            </a:r>
            <a:br>
              <a:rPr lang="en-ZA" sz="6000" b="1" i="0" u="none" strike="noStrike" baseline="0" dirty="0">
                <a:latin typeface="OpenSans-Semibold"/>
              </a:rPr>
            </a:br>
            <a:endParaRPr lang="en-ZA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AC02F-A1B1-BF79-EA0B-1D7101BD99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ZA" sz="9300" b="1" dirty="0"/>
          </a:p>
          <a:p>
            <a:endParaRPr lang="en-ZA" sz="8600" b="1" dirty="0"/>
          </a:p>
          <a:p>
            <a:r>
              <a:rPr lang="en-ZA" sz="5400" b="1" dirty="0"/>
              <a:t>Lecture 09</a:t>
            </a:r>
          </a:p>
        </p:txBody>
      </p:sp>
    </p:spTree>
    <p:extLst>
      <p:ext uri="{BB962C8B-B14F-4D97-AF65-F5344CB8AC3E}">
        <p14:creationId xmlns:p14="http://schemas.microsoft.com/office/powerpoint/2010/main" val="3569188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81161-A6DF-71EE-A809-796A3208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LONG-TERM FIELDWORK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5C9E4-6266-2C8C-2D31-28B3A0940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Long-term immersion in a community, as well as repeated engagement with that community, also allows ethnographers to observe behavior as it evolves over time. </a:t>
            </a:r>
          </a:p>
          <a:p>
            <a:pPr algn="just"/>
            <a:r>
              <a:rPr lang="en-US" dirty="0"/>
              <a:t>The meanings they find in particular rituals, community practices that change over time. </a:t>
            </a:r>
          </a:p>
          <a:p>
            <a:pPr algn="just"/>
            <a:r>
              <a:rPr lang="en-US" dirty="0"/>
              <a:t>Unusual situations that differ from what the researcher has  previously experienced and documented in the community. </a:t>
            </a:r>
          </a:p>
          <a:p>
            <a:pPr algn="just"/>
            <a:r>
              <a:rPr lang="en-US" dirty="0"/>
              <a:t>Participating in the daily life of a household, during regular activities and at times of mourning, allows the researcher to hear stories and witness experiences that people may  share at first, particularly those that defy social norms.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1253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3F760-30EC-D786-A893-96C42B1BB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LONG-TERM FIELDWORK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7F424-026D-48F2-B4CD-99E6D6638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Moments of synergy, conflict, and contradiction can rarely be predicted, but sharing lives and mutual trust built over time may reveal aspects of grief that would otherwise be invisible.</a:t>
            </a:r>
          </a:p>
          <a:p>
            <a:pPr algn="just"/>
            <a:r>
              <a:rPr lang="en-US" dirty="0"/>
              <a:t>When studying the end-of-life and the grief that follows can be both emotionally uncomfortable.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2171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E51D-199C-5357-2FE7-05572412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COMPLICATING THE CULTURAL NARRATIVE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1B61B-8BF1-B849-2F17-DEF49CD24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Grief researchers have long recognized the important role of culture in framing the grief experience, as processes of mean in reconstruction and relationship transformation. </a:t>
            </a:r>
          </a:p>
          <a:p>
            <a:pPr algn="just"/>
            <a:r>
              <a:rPr lang="en-US" dirty="0"/>
              <a:t>Analyze in detail the ways in which grief is a communal and relational process. </a:t>
            </a:r>
          </a:p>
          <a:p>
            <a:pPr algn="just"/>
            <a:r>
              <a:rPr lang="en-US" dirty="0"/>
              <a:t>The ways in which social gatherings, food, song, ritual, storytelling, burial procedures, and material objects, are all used to facilitate meaning- and relationship-making, at both the individual and collective level. 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Grief is not restricted to a singular emotion, often assumed to be sadness. </a:t>
            </a:r>
            <a:endParaRPr kumimoji="0" lang="en-ZA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74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74C4-8BC6-6C2B-9C6C-BE787144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COMPLICATING THE CULTURAL NARRATIVE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F6EE7-A003-7E2E-AFE7-4A114496F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Many different frameworks allow these emotions to emerge (e.g., arts, wailing, ritual), to be recognized by the community. </a:t>
            </a:r>
          </a:p>
          <a:p>
            <a:pPr algn="just"/>
            <a:r>
              <a:rPr lang="en-US" dirty="0"/>
              <a:t>In a globalized society, as cultural and religious rituals are being continually re-created and re-interpreted in </a:t>
            </a:r>
            <a:r>
              <a:rPr lang="en-US"/>
              <a:t>new ways.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10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A489-79C1-2E27-2797-2518AA53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CULTURE AND GRIEF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1BA4B-4489-5945-44CF-165D009E6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ZA" sz="3600" dirty="0">
                <a:latin typeface="AdvOT1ef757c0"/>
              </a:rPr>
              <a:t>G</a:t>
            </a:r>
            <a:r>
              <a:rPr lang="en-ZA" sz="3600" b="0" i="0" u="none" strike="noStrike" baseline="0" dirty="0">
                <a:latin typeface="AdvOT1ef757c0"/>
              </a:rPr>
              <a:t>rief is a </a:t>
            </a:r>
            <a:r>
              <a:rPr lang="en-US" sz="3600" b="0" i="0" u="none" strike="noStrike" baseline="0" dirty="0">
                <a:latin typeface="AdvOT1ef757c0"/>
              </a:rPr>
              <a:t>multidimensional range of experiences following a </a:t>
            </a:r>
            <a:r>
              <a:rPr lang="en-ZA" sz="3600" b="0" i="0" u="none" strike="noStrike" baseline="0" dirty="0">
                <a:latin typeface="AdvOT1ef757c0"/>
              </a:rPr>
              <a:t>loss</a:t>
            </a:r>
          </a:p>
          <a:p>
            <a:pPr algn="l"/>
            <a:r>
              <a:rPr lang="en-US" sz="3600" dirty="0"/>
              <a:t>These experiences are built upon and shaped by social and cultural factors. </a:t>
            </a:r>
          </a:p>
          <a:p>
            <a:pPr algn="l"/>
            <a:r>
              <a:rPr lang="en-US" sz="3600" dirty="0"/>
              <a:t>Mourning takes place within communities, meaning that the collective can also grieve, and that memory can be both individual and mutual.  </a:t>
            </a:r>
          </a:p>
          <a:p>
            <a:pPr algn="l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5101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CFCD-98EB-19B9-7DED-2F7FC489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THEMES IN THE ANTHROPOLOGY OF GRIEF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11F03-B57D-01E3-96CD-88FF1287F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sz="4400" dirty="0"/>
              <a:t>Emotional aspects of grief </a:t>
            </a:r>
          </a:p>
          <a:p>
            <a:r>
              <a:rPr lang="en-ZA" sz="4400" dirty="0"/>
              <a:t>Relationship aspects of grief </a:t>
            </a:r>
          </a:p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Benefits off long-term fieldwork</a:t>
            </a:r>
          </a:p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Complicating the cultural narrative </a:t>
            </a:r>
          </a:p>
          <a:p>
            <a:endParaRPr lang="en-ZA" sz="4400" dirty="0"/>
          </a:p>
        </p:txBody>
      </p:sp>
    </p:spTree>
    <p:extLst>
      <p:ext uri="{BB962C8B-B14F-4D97-AF65-F5344CB8AC3E}">
        <p14:creationId xmlns:p14="http://schemas.microsoft.com/office/powerpoint/2010/main" val="3453504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0AC98-F714-ABA7-DB5E-879B1214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EMOTIONAL ASPECTS  OF GRIEF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AA97A-5566-8F61-67D0-644030E90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Emotional processes inherent in grief, including anger, sadness, shock and trauma. </a:t>
            </a:r>
          </a:p>
          <a:p>
            <a:pPr algn="just"/>
            <a:r>
              <a:rPr lang="en-US" dirty="0"/>
              <a:t>Anthropologists do not seek to assess these emotions, or to determine which are normal and which are potentially harmful. </a:t>
            </a:r>
          </a:p>
          <a:p>
            <a:pPr algn="just"/>
            <a:r>
              <a:rPr lang="en-US" dirty="0"/>
              <a:t>Seek to situate them in the context in which they are lived and expressed, in order to fully understand the range of grief responses. </a:t>
            </a:r>
          </a:p>
          <a:p>
            <a:pPr algn="just"/>
            <a:r>
              <a:rPr lang="en-US" dirty="0"/>
              <a:t> Seek to understand  diverse ways in which different people grief in different societies.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328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993E-8F61-3C4B-5753-F73CDE15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EMOTIONAL ASPECTS  OF GRIEF 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10E1F-B4F6-1B84-793F-085F48913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all societies, some ways of dying are deemed better, while others are considered bad and tragic. </a:t>
            </a:r>
          </a:p>
          <a:p>
            <a:r>
              <a:rPr lang="en-US" dirty="0"/>
              <a:t>Some emotional responses to death may be questioned as not appropriate. </a:t>
            </a:r>
          </a:p>
          <a:p>
            <a:r>
              <a:rPr lang="en-US" dirty="0"/>
              <a:t>Individuals often actively seek to shape and define deaths in particular </a:t>
            </a:r>
            <a:r>
              <a:rPr lang="en-US" dirty="0" err="1"/>
              <a:t>ways,that</a:t>
            </a:r>
            <a:r>
              <a:rPr lang="en-US" dirty="0"/>
              <a:t> in turn shape the emotional response to that death.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64415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88CE-4DDB-D204-3EDB-1866216A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RELATIONSHIPS BETWEEN THE LIVING AND THE DEAD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A0611-B82A-029A-540F-8EC605FE7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Death is everywhere understood as changing the form of existence of the deceased.</a:t>
            </a:r>
            <a:endParaRPr lang="en-ZA" dirty="0"/>
          </a:p>
          <a:p>
            <a:pPr algn="just"/>
            <a:r>
              <a:rPr lang="en-US" dirty="0"/>
              <a:t>The nature of this transformation, and its impact on the grieving that follows, differs widely across cultures and tradition</a:t>
            </a:r>
          </a:p>
          <a:p>
            <a:pPr algn="just"/>
            <a:r>
              <a:rPr lang="en-US" dirty="0"/>
              <a:t>The cultural transitions and syntheses lead to the coexistence of diverse, sometimes competing, understandings of death and what comes after 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98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41BF-EBCA-8352-3063-4EB0F4088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RELATIONSHIPS BETWEEN THE LIVING AND THE DEAD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E3B96-720F-90D8-B0AF-E8541A688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Underlying much of this is the sometimes-tense relationship between remembering and forgetting.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369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AF82A-2E4A-678D-83B3-C552A08B6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958" y="500062"/>
            <a:ext cx="10515600" cy="1325563"/>
          </a:xfrm>
        </p:spPr>
        <p:txBody>
          <a:bodyPr/>
          <a:lstStyle/>
          <a:p>
            <a:r>
              <a:rPr lang="en-US" b="1" dirty="0"/>
              <a:t>BENEFITS OF LONG-TERM FIELDWORK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4C0BF-1D1F-125B-9C71-CCBF600BC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Participant observation, researchers immerse themselves in the daily life of the community being studied.</a:t>
            </a:r>
          </a:p>
          <a:p>
            <a:pPr algn="just"/>
            <a:r>
              <a:rPr lang="en-US" dirty="0"/>
              <a:t>The goal is to be both an outsider and an insider. </a:t>
            </a:r>
          </a:p>
          <a:p>
            <a:pPr algn="just"/>
            <a:r>
              <a:rPr lang="en-US" dirty="0"/>
              <a:t>Learning, as far as possible, to think, see, feel, and sometimes act as a member of its culture and at the same time as a trained anthropologist from another culture. </a:t>
            </a:r>
          </a:p>
          <a:p>
            <a:pPr algn="just"/>
            <a:r>
              <a:rPr lang="en-US" dirty="0"/>
              <a:t>The discipline takes a holistic approach, recognizing that every aspect of culture is connected to many others, which define their social functions and meanings.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9106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E3C5-C451-D330-7453-E46EC6C24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LONG-TERM FIELDWORK 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26F21-CDE8-86AD-B62B-E73181FE0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Analyze the norms, institutions, practices, and local histories that come together to determine what is at stake at different times and in different situations. </a:t>
            </a:r>
          </a:p>
          <a:p>
            <a:pPr algn="just"/>
            <a:r>
              <a:rPr lang="en-US" dirty="0"/>
              <a:t>When studying grief, obtaining this broader view of the context in which death takes place, and in which it is mourned. </a:t>
            </a:r>
          </a:p>
          <a:p>
            <a:pPr algn="just"/>
            <a:r>
              <a:rPr lang="en-US" dirty="0"/>
              <a:t>Allows the researcher to understand the cultural stakes as they are experienced by the grieving, and to shed light on the social factors that structure the grieving process.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357173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195</TotalTime>
  <Words>805</Words>
  <Application>Microsoft Office PowerPoint</Application>
  <PresentationFormat>Widescreen</PresentationFormat>
  <Paragraphs>53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AdvOT1ef757c0</vt:lpstr>
      <vt:lpstr>Arial</vt:lpstr>
      <vt:lpstr>Calibri</vt:lpstr>
      <vt:lpstr>Century Gothic</vt:lpstr>
      <vt:lpstr>OpenSans-Semibold</vt:lpstr>
      <vt:lpstr>Gallery</vt:lpstr>
      <vt:lpstr>    Culture and grief: Ethnographic perspectives on rituals, relationships and remembering </vt:lpstr>
      <vt:lpstr>CULTURE AND GRIEF </vt:lpstr>
      <vt:lpstr>KEY THEMES IN THE ANTHROPOLOGY OF GRIEF </vt:lpstr>
      <vt:lpstr>EMOTIONAL ASPECTS  OF GRIEF </vt:lpstr>
      <vt:lpstr>EMOTIONAL ASPECTS  OF GRIEF </vt:lpstr>
      <vt:lpstr>RELATIONSHIPS BETWEEN THE LIVING AND THE DEAD </vt:lpstr>
      <vt:lpstr>RELATIONSHIPS BETWEEN THE LIVING AND THE DEAD </vt:lpstr>
      <vt:lpstr>BENEFITS OF LONG-TERM FIELDWORK </vt:lpstr>
      <vt:lpstr>BENEFITS OF LONG-TERM FIELDWORK </vt:lpstr>
      <vt:lpstr>BENEFITS OF LONG-TERM FIELDWORK </vt:lpstr>
      <vt:lpstr>BENEFITS OF LONG-TERM FIELDWORK </vt:lpstr>
      <vt:lpstr>COMPLICATING THE CULTURAL NARRATIVE </vt:lpstr>
      <vt:lpstr>COMPLICATING THE CULTURAL NARRATIVE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and grief: Ethnographic perspectives on ritual, relationships and remembering</dc:title>
  <dc:creator>Cecilia Z. Simelane</dc:creator>
  <cp:lastModifiedBy>Cecilia Z. Simelane</cp:lastModifiedBy>
  <cp:revision>4</cp:revision>
  <dcterms:created xsi:type="dcterms:W3CDTF">2023-09-28T11:26:48Z</dcterms:created>
  <dcterms:modified xsi:type="dcterms:W3CDTF">2024-09-11T12:27:24Z</dcterms:modified>
</cp:coreProperties>
</file>