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2" r:id="rId5"/>
    <p:sldId id="287" r:id="rId6"/>
    <p:sldId id="283" r:id="rId7"/>
    <p:sldId id="259" r:id="rId8"/>
    <p:sldId id="261" r:id="rId9"/>
    <p:sldId id="285" r:id="rId10"/>
    <p:sldId id="263" r:id="rId11"/>
    <p:sldId id="264" r:id="rId12"/>
    <p:sldId id="265" r:id="rId13"/>
    <p:sldId id="288" r:id="rId14"/>
    <p:sldId id="267" r:id="rId15"/>
    <p:sldId id="284" r:id="rId16"/>
    <p:sldId id="289" r:id="rId17"/>
    <p:sldId id="268" r:id="rId18"/>
    <p:sldId id="269" r:id="rId19"/>
    <p:sldId id="270" r:id="rId20"/>
    <p:sldId id="271" r:id="rId21"/>
    <p:sldId id="272" r:id="rId22"/>
    <p:sldId id="290" r:id="rId23"/>
    <p:sldId id="273" r:id="rId24"/>
    <p:sldId id="274" r:id="rId25"/>
    <p:sldId id="275" r:id="rId26"/>
    <p:sldId id="276" r:id="rId27"/>
    <p:sldId id="277" r:id="rId28"/>
    <p:sldId id="260" r:id="rId29"/>
    <p:sldId id="291" r:id="rId30"/>
    <p:sldId id="278" r:id="rId31"/>
    <p:sldId id="279" r:id="rId32"/>
    <p:sldId id="28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 preferSingleView="1">
    <p:restoredLeft sz="15620" autoAdjust="0"/>
    <p:restoredTop sz="94660"/>
  </p:normalViewPr>
  <p:slideViewPr>
    <p:cSldViewPr>
      <p:cViewPr varScale="1">
        <p:scale>
          <a:sx n="43" d="100"/>
          <a:sy n="43" d="100"/>
        </p:scale>
        <p:origin x="160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3025"/>
            <a:ext cx="2057400" cy="3095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3025"/>
            <a:ext cx="6019800" cy="3095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22325"/>
            <a:ext cx="4038600" cy="234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22325"/>
            <a:ext cx="4038600" cy="234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3025"/>
            <a:ext cx="8229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22325"/>
            <a:ext cx="82296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59025"/>
            <a:ext cx="7772400" cy="2212975"/>
          </a:xfrm>
        </p:spPr>
        <p:txBody>
          <a:bodyPr/>
          <a:lstStyle/>
          <a:p>
            <a:r>
              <a:rPr lang="en-US" sz="4400" dirty="0"/>
              <a:t>Chapter </a:t>
            </a:r>
            <a:r>
              <a:rPr lang="en-US" sz="4400" dirty="0" smtClean="0"/>
              <a:t>2: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Psychosocial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3765550"/>
          </a:xfrm>
          <a:noFill/>
        </p:spPr>
        <p:txBody>
          <a:bodyPr/>
          <a:lstStyle/>
          <a:p>
            <a:r>
              <a:rPr lang="en-US"/>
              <a:t>Stages of Development</a:t>
            </a:r>
          </a:p>
          <a:p>
            <a:pPr lvl="1"/>
            <a:r>
              <a:rPr lang="en-US"/>
              <a:t>A period of life that is characterized by a specific underlying structure of each stage</a:t>
            </a:r>
          </a:p>
          <a:p>
            <a:pPr lvl="1"/>
            <a:r>
              <a:rPr lang="en-US"/>
              <a:t>Erikson proposed 8 stages </a:t>
            </a:r>
          </a:p>
          <a:p>
            <a:pPr lvl="1"/>
            <a:r>
              <a:rPr lang="en-US"/>
              <a:t>Epigenetic Principle - a biological plan for growth allows each function to emerge systematically until the individual has fully developed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5873750"/>
          </a:xfrm>
          <a:noFill/>
        </p:spPr>
        <p:txBody>
          <a:bodyPr/>
          <a:lstStyle/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 b="1"/>
              <a:t>Figure 3.1</a:t>
            </a:r>
            <a:r>
              <a:rPr lang="en-US" sz="2000"/>
              <a:t> Erikson’s Model of the Psychosocial Stages of Development</a:t>
            </a:r>
          </a:p>
        </p:txBody>
      </p:sp>
      <p:pic>
        <p:nvPicPr>
          <p:cNvPr id="71688" name="Picture 8" descr="Figure-03-01.jpg                                               00384D6FToasto                         BA94C69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725488"/>
            <a:ext cx="7131050" cy="5567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5873750"/>
          </a:xfrm>
          <a:noFill/>
        </p:spPr>
        <p:txBody>
          <a:bodyPr/>
          <a:lstStyle/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 b="1"/>
              <a:t>Figure 3.2</a:t>
            </a:r>
            <a:r>
              <a:rPr lang="en-US" sz="2000"/>
              <a:t> The Eleven Stages of the Life Span</a:t>
            </a:r>
          </a:p>
        </p:txBody>
      </p:sp>
      <p:pic>
        <p:nvPicPr>
          <p:cNvPr id="72712" name="Picture 8" descr="Figure-03-02.jpg                                               00384D6FToasto                         BA94C69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5" y="676275"/>
            <a:ext cx="6896100" cy="559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5813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Developmental Tasks</a:t>
            </a:r>
          </a:p>
          <a:p>
            <a:pPr lvl="1">
              <a:lnSpc>
                <a:spcPct val="90000"/>
              </a:lnSpc>
            </a:pPr>
            <a:r>
              <a:rPr lang="en-US"/>
              <a:t>A set of skills and competencies that contribute to increased mastery over one’s environment and that define what is healthy, normal development at each age in a particular society</a:t>
            </a:r>
          </a:p>
          <a:p>
            <a:pPr lvl="1">
              <a:lnSpc>
                <a:spcPct val="90000"/>
              </a:lnSpc>
            </a:pPr>
            <a:r>
              <a:rPr lang="en-US"/>
              <a:t>Society has age-graded expectations </a:t>
            </a:r>
          </a:p>
          <a:p>
            <a:pPr lvl="1">
              <a:lnSpc>
                <a:spcPct val="90000"/>
              </a:lnSpc>
            </a:pPr>
            <a:r>
              <a:rPr lang="en-US"/>
              <a:t>Sensitive periods: periods of development when an individual is most ready to acquire a new ability</a:t>
            </a:r>
          </a:p>
          <a:p>
            <a:pPr lvl="1">
              <a:lnSpc>
                <a:spcPct val="90000"/>
              </a:lnSpc>
            </a:pPr>
            <a:r>
              <a:rPr lang="en-US"/>
              <a:t>Developmental tasks may reflect gains in physical, cognitive, emotional, social, and/or emotional skills and may elaborate upon self-concept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pic>
        <p:nvPicPr>
          <p:cNvPr id="7476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685800"/>
            <a:ext cx="3730625" cy="6154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Psychosocial Crises</a:t>
            </a:r>
          </a:p>
          <a:p>
            <a:pPr lvl="1"/>
            <a:r>
              <a:rPr lang="en-US"/>
              <a:t>At each stage individuals are confronted with a problem or crisis that requires the integration of personal needs and skills and social demands</a:t>
            </a:r>
          </a:p>
          <a:p>
            <a:pPr lvl="1"/>
            <a:r>
              <a:rPr lang="en-US"/>
              <a:t>This crisis is also called a psychosocial ego conflict </a:t>
            </a:r>
          </a:p>
          <a:p>
            <a:pPr lvl="1"/>
            <a:r>
              <a:rPr lang="en-US"/>
              <a:t>From these conflicts new ego skills are produced </a:t>
            </a:r>
          </a:p>
          <a:p>
            <a:pPr lvl="1"/>
            <a:r>
              <a:rPr lang="en-US"/>
              <a:t>These conflicts do not only occur once in a lifespan, they may reoccur in a different stage, therefore producing new ego 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5986463"/>
          </a:xfrm>
          <a:noFill/>
        </p:spPr>
        <p:txBody>
          <a:bodyPr/>
          <a:lstStyle/>
          <a:p>
            <a:r>
              <a:rPr lang="en-US"/>
              <a:t>Psychosocial Crises (cont.)</a:t>
            </a:r>
          </a:p>
          <a:p>
            <a:pPr lvl="1"/>
            <a:r>
              <a:rPr lang="en-US"/>
              <a:t>A crisis might have a negative connotation but in this aspect it is considered a normal set of stressors and coping strategies</a:t>
            </a:r>
          </a:p>
          <a:p>
            <a:pPr lvl="1"/>
            <a:r>
              <a:rPr lang="en-US"/>
              <a:t>When an individual is trying to resolve a Psychosocial crises he/she is in a state of tension</a:t>
            </a:r>
          </a:p>
          <a:p>
            <a:pPr lvl="1"/>
            <a:r>
              <a:rPr lang="en-US"/>
              <a:t>The crises are shown as polarities or opposites </a:t>
            </a:r>
          </a:p>
          <a:p>
            <a:pPr lvl="1"/>
            <a:r>
              <a:rPr lang="en-US"/>
              <a:t>Both polar ends foster development; experience with trust and mistrust lays the ground work for resolution of the psychosocial crises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2312988"/>
          </a:xfrm>
        </p:spPr>
        <p:txBody>
          <a:bodyPr/>
          <a:lstStyle/>
          <a:p>
            <a:r>
              <a:rPr lang="en-US"/>
              <a:t>Psychosocial Crises (cont.)</a:t>
            </a:r>
          </a:p>
          <a:p>
            <a:pPr lvl="1"/>
            <a:r>
              <a:rPr lang="en-US"/>
              <a:t>Tension, conflict, and resolution are necessary elements for development throughout the lifespan and are a result of cultural pressures and expectations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pic>
        <p:nvPicPr>
          <p:cNvPr id="76809" name="Picture 9" descr="Table-03-02.jpg                                                00384D6FToasto                         BA94C69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1138238"/>
            <a:ext cx="8966200" cy="5262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5900738"/>
          </a:xfrm>
          <a:noFill/>
        </p:spPr>
        <p:txBody>
          <a:bodyPr/>
          <a:lstStyle/>
          <a:p>
            <a:r>
              <a:rPr lang="en-US"/>
              <a:t>The Central Processes for Resolving the Psychosocial Crises</a:t>
            </a:r>
          </a:p>
          <a:p>
            <a:pPr lvl="1"/>
            <a:r>
              <a:rPr lang="en-US"/>
              <a:t>Social System is what Erikson called the demands exerted on a person by all elements that make-up the social world</a:t>
            </a:r>
          </a:p>
          <a:p>
            <a:pPr lvl="1"/>
            <a:r>
              <a:rPr lang="en-US"/>
              <a:t>Central processes link individual’s needs with the requirements of the culture at each life stage</a:t>
            </a:r>
          </a:p>
          <a:p>
            <a:pPr lvl="1"/>
            <a:r>
              <a:rPr lang="en-US"/>
              <a:t>Central processes for adjusting to or coping with the transitions of development throughout life provide both personal and societal mechanisms for taking in new info. and reorganizing existing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5559425"/>
          </a:xfrm>
          <a:noFill/>
        </p:spPr>
        <p:txBody>
          <a:bodyPr/>
          <a:lstStyle/>
          <a:p>
            <a:r>
              <a:rPr lang="en-US"/>
              <a:t>Chapter Objectives</a:t>
            </a:r>
          </a:p>
          <a:p>
            <a:pPr lvl="1"/>
            <a:r>
              <a:rPr lang="en-US"/>
              <a:t>To define the general concept of theory and explain how one makes use of theory to increase understanding</a:t>
            </a:r>
          </a:p>
          <a:p>
            <a:pPr lvl="1"/>
            <a:r>
              <a:rPr lang="en-US"/>
              <a:t>To define the six basic concepts of psychosocial theory</a:t>
            </a:r>
          </a:p>
          <a:p>
            <a:pPr lvl="1"/>
            <a:r>
              <a:rPr lang="en-US"/>
              <a:t>To demonstrate how the concepts of psychosocial theory contribute to an analysis of basic processes that foster or inhibit development over the life span</a:t>
            </a:r>
          </a:p>
          <a:p>
            <a:pPr lvl="1"/>
            <a:r>
              <a:rPr lang="en-US"/>
              <a:t>To evaluate psychosocial theory, pointing out its strengths and weaknesses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pic>
        <p:nvPicPr>
          <p:cNvPr id="78857" name="Picture 9" descr="Table-03-03.jpg                                                00384D6FToasto                         BA94C69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1138238"/>
            <a:ext cx="8966200" cy="5262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5986463"/>
          </a:xfrm>
        </p:spPr>
        <p:txBody>
          <a:bodyPr/>
          <a:lstStyle/>
          <a:p>
            <a:r>
              <a:rPr lang="en-US"/>
              <a:t>Radius of Significant Relationships</a:t>
            </a:r>
          </a:p>
          <a:p>
            <a:pPr lvl="1"/>
            <a:r>
              <a:rPr lang="en-US"/>
              <a:t>In infancy and childhood, individual’s significant relationships are with parents</a:t>
            </a:r>
          </a:p>
          <a:p>
            <a:pPr lvl="1"/>
            <a:r>
              <a:rPr lang="en-US"/>
              <a:t>Eventually these relationships extend beyond immediate family to include neighbors, teachers, peers, co-workers, etc.</a:t>
            </a:r>
          </a:p>
          <a:p>
            <a:pPr lvl="1"/>
            <a:r>
              <a:rPr lang="en-US"/>
              <a:t>Most demands made upon individuals are associated with relationships the individual considers close or significant </a:t>
            </a:r>
          </a:p>
          <a:p>
            <a:pPr lvl="1"/>
            <a:r>
              <a:rPr lang="en-US"/>
              <a:t>In childhood the circle of relationships is small; over the lifespan the radius of the circle expands; eventually in adulthood the radius condenses to a few significant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1885950"/>
          </a:xfrm>
        </p:spPr>
        <p:txBody>
          <a:bodyPr/>
          <a:lstStyle/>
          <a:p>
            <a:r>
              <a:rPr lang="en-US"/>
              <a:t>Radius of Significant Relationships (cont.)</a:t>
            </a:r>
          </a:p>
          <a:p>
            <a:pPr lvl="1"/>
            <a:r>
              <a:rPr lang="en-US"/>
              <a:t>An individual’s willingness to engage in an ever-changing network of relationships is part of the epigenetic plan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5873750"/>
          </a:xfrm>
          <a:noFill/>
        </p:spPr>
        <p:txBody>
          <a:bodyPr/>
          <a:lstStyle/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 b="1"/>
              <a:t>Figure 3.3</a:t>
            </a:r>
            <a:r>
              <a:rPr lang="en-US" sz="2000"/>
              <a:t> The Radius of Significant Relationships</a:t>
            </a:r>
          </a:p>
        </p:txBody>
      </p:sp>
      <p:pic>
        <p:nvPicPr>
          <p:cNvPr id="80904" name="Picture 8" descr="Figure-03-03.jpg                                               00384D6FToasto                         BA94C69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676275"/>
            <a:ext cx="5459413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4619625"/>
          </a:xfrm>
          <a:noFill/>
        </p:spPr>
        <p:txBody>
          <a:bodyPr/>
          <a:lstStyle/>
          <a:p>
            <a:r>
              <a:rPr lang="en-US"/>
              <a:t>Coping</a:t>
            </a:r>
          </a:p>
          <a:p>
            <a:pPr lvl="1"/>
            <a:r>
              <a:rPr lang="en-US"/>
              <a:t>Conscious, adaptive efforts that people use to manage stressful events or situations, and the emotions associated with these stressors</a:t>
            </a:r>
          </a:p>
          <a:p>
            <a:pPr lvl="1"/>
            <a:r>
              <a:rPr lang="en-US"/>
              <a:t>Actively coping and resolving a psychosocial crisis arises in development of a virtue or prime adaptive ego qualities</a:t>
            </a:r>
          </a:p>
          <a:p>
            <a:pPr lvl="1"/>
            <a:r>
              <a:rPr lang="en-US"/>
              <a:t>The development of these virtues effect development of future virtues throughout the lifespan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pic>
        <p:nvPicPr>
          <p:cNvPr id="82953" name="Picture 9" descr="Table-03-04.jpg                                                00384D6FToasto                         BA94C69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1757363"/>
            <a:ext cx="8966200" cy="403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4192588"/>
          </a:xfrm>
          <a:noFill/>
        </p:spPr>
        <p:txBody>
          <a:bodyPr/>
          <a:lstStyle/>
          <a:p>
            <a:r>
              <a:rPr lang="en-US"/>
              <a:t>Core Pathologies</a:t>
            </a:r>
          </a:p>
          <a:p>
            <a:pPr lvl="1"/>
            <a:r>
              <a:rPr lang="en-US"/>
              <a:t>Maladaptive coping with psychosocial crises leads to the development of core pathologies</a:t>
            </a:r>
          </a:p>
          <a:p>
            <a:pPr lvl="1"/>
            <a:r>
              <a:rPr lang="en-US"/>
              <a:t>Like virtues or prime adaptive ego qualities, core pathologies guide individuals behavior</a:t>
            </a:r>
          </a:p>
          <a:p>
            <a:pPr lvl="1"/>
            <a:r>
              <a:rPr lang="en-US"/>
              <a:t>Development of core pathologies restricts further development in life due to the negative emphasis of the world and restriction of future behaviors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pic>
        <p:nvPicPr>
          <p:cNvPr id="85001" name="Picture 9" descr="Table-03-05.jpg                                                00384D6FToasto                         BA94C69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1573213"/>
            <a:ext cx="8966200" cy="4141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4975225"/>
          </a:xfrm>
        </p:spPr>
        <p:txBody>
          <a:bodyPr/>
          <a:lstStyle/>
          <a:p>
            <a:r>
              <a:rPr lang="en-US"/>
              <a:t>Case Study: Erik Erikson</a:t>
            </a:r>
          </a:p>
          <a:p>
            <a:pPr lvl="1"/>
            <a:r>
              <a:rPr lang="en-US"/>
              <a:t>Thought Questions</a:t>
            </a:r>
          </a:p>
          <a:p>
            <a:pPr lvl="2"/>
            <a:r>
              <a:rPr lang="en-US"/>
              <a:t>Why did Erikson feel like a ‘stranger in his own culture?”</a:t>
            </a:r>
          </a:p>
          <a:p>
            <a:pPr lvl="2"/>
            <a:r>
              <a:rPr lang="en-US"/>
              <a:t>What are the biological, psychological, and societal factors that contributed to Erikson’s identity crises?</a:t>
            </a:r>
          </a:p>
          <a:p>
            <a:pPr lvl="2"/>
            <a:r>
              <a:rPr lang="en-US"/>
              <a:t>What factors from childhood appear to be influencing his experiences as an adolescent?</a:t>
            </a:r>
          </a:p>
          <a:p>
            <a:pPr lvl="2"/>
            <a:r>
              <a:rPr lang="en-US"/>
              <a:t>Who are the significant figures in Erikson’s life (the radius of significant others who influence his sense of how he should behave and who he should strive to become)?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4098925"/>
          </a:xfrm>
        </p:spPr>
        <p:txBody>
          <a:bodyPr/>
          <a:lstStyle/>
          <a:p>
            <a:r>
              <a:rPr lang="en-US"/>
              <a:t>Case Study: Erik Erikson (cont.)</a:t>
            </a:r>
          </a:p>
          <a:p>
            <a:pPr lvl="1"/>
            <a:r>
              <a:rPr lang="en-US"/>
              <a:t>Thought Questions (cont.)</a:t>
            </a:r>
          </a:p>
          <a:p>
            <a:pPr lvl="2"/>
            <a:r>
              <a:rPr lang="en-US"/>
              <a:t>What factors might have contributed to Erikson’s ability to cope with the challenges of this period of his life, eventually finding a direction and meaning to which he could commit his talent and energy?</a:t>
            </a:r>
          </a:p>
          <a:p>
            <a:pPr lvl="2"/>
            <a:r>
              <a:rPr lang="en-US"/>
              <a:t>Based on Erikson’s account of his childhood and adolescence, how might his life experiences and his cultural context have influenced the nature and focus of his psychosocial theory?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3713163"/>
          </a:xfrm>
          <a:noFill/>
        </p:spPr>
        <p:txBody>
          <a:bodyPr/>
          <a:lstStyle/>
          <a:p>
            <a:r>
              <a:rPr lang="en-US"/>
              <a:t>What Is a Theory?</a:t>
            </a:r>
          </a:p>
          <a:p>
            <a:pPr lvl="1"/>
            <a:r>
              <a:rPr lang="en-US"/>
              <a:t>A logical system of concepts that helps explain observations and contributes to the development of a body of knowledge</a:t>
            </a:r>
          </a:p>
          <a:p>
            <a:pPr lvl="1"/>
            <a:r>
              <a:rPr lang="en-US"/>
              <a:t>Three questions to ask</a:t>
            </a:r>
          </a:p>
          <a:p>
            <a:pPr lvl="2"/>
            <a:r>
              <a:rPr lang="en-US"/>
              <a:t>Which phenomena is the theory trying to explain?</a:t>
            </a:r>
          </a:p>
          <a:p>
            <a:pPr lvl="2"/>
            <a:r>
              <a:rPr lang="en-US"/>
              <a:t>What assumptions does the theory make?</a:t>
            </a:r>
          </a:p>
          <a:p>
            <a:pPr lvl="2"/>
            <a:r>
              <a:rPr lang="en-US"/>
              <a:t>What does the theory predict?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pic>
        <p:nvPicPr>
          <p:cNvPr id="86025" name="Picture 9" descr="Table-03-06.jpg                                                00384D6FToasto                         BA94C69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1209675"/>
            <a:ext cx="8966200" cy="443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2484438"/>
          </a:xfrm>
          <a:noFill/>
        </p:spPr>
        <p:txBody>
          <a:bodyPr/>
          <a:lstStyle/>
          <a:p>
            <a:r>
              <a:rPr lang="en-US"/>
              <a:t>A Recap of Psychosocial Theory</a:t>
            </a:r>
          </a:p>
          <a:p>
            <a:pPr lvl="1"/>
            <a:r>
              <a:rPr lang="en-US"/>
              <a:t>Which phenomena is the theory trying to explain?</a:t>
            </a:r>
          </a:p>
          <a:p>
            <a:pPr lvl="1"/>
            <a:r>
              <a:rPr lang="en-US"/>
              <a:t>What assumptions does the theory make?</a:t>
            </a:r>
          </a:p>
          <a:p>
            <a:pPr lvl="1"/>
            <a:r>
              <a:rPr lang="en-US"/>
              <a:t>What does the theory practice?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600075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 b="1"/>
          </a:p>
          <a:p>
            <a:pPr>
              <a:lnSpc>
                <a:spcPct val="90000"/>
              </a:lnSpc>
              <a:buFontTx/>
              <a:buNone/>
            </a:pPr>
            <a:endParaRPr lang="en-US" sz="20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Figure 3.6</a:t>
            </a:r>
            <a:r>
              <a:rPr lang="en-US" sz="2000"/>
              <a:t> The Mechanism for Positive and Negative Psychosocial Development</a:t>
            </a:r>
          </a:p>
        </p:txBody>
      </p:sp>
      <p:pic>
        <p:nvPicPr>
          <p:cNvPr id="97288" name="Picture 8" descr="Figure-03-06.jpg                                               00384D6FToasto                         BA94C69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588" y="666750"/>
            <a:ext cx="4052887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901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3679825"/>
          </a:xfrm>
          <a:noFill/>
        </p:spPr>
        <p:txBody>
          <a:bodyPr/>
          <a:lstStyle/>
          <a:p>
            <a:r>
              <a:rPr lang="en-US"/>
              <a:t>Theories of Human Development Should Provide Explanations to Four Questions</a:t>
            </a:r>
          </a:p>
          <a:p>
            <a:pPr lvl="1"/>
            <a:r>
              <a:rPr lang="en-US"/>
              <a:t>What are the mechanisms that account for growth from conception through old age, and to what extent do these mechanisms vary across the life span?</a:t>
            </a:r>
          </a:p>
          <a:p>
            <a:pPr lvl="1"/>
            <a:r>
              <a:rPr lang="en-US"/>
              <a:t>What factors underlie stability and change across the life span?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4106863"/>
          </a:xfrm>
          <a:noFill/>
        </p:spPr>
        <p:txBody>
          <a:bodyPr/>
          <a:lstStyle/>
          <a:p>
            <a:r>
              <a:rPr lang="en-US"/>
              <a:t>Theories of Human Development Should Provide Explanations to Four Questions (cont.)</a:t>
            </a:r>
          </a:p>
          <a:p>
            <a:pPr lvl="1"/>
            <a:r>
              <a:rPr lang="en-US"/>
              <a:t>How do physical, cognitive, emotional, and social functions interact? How do these interactions account for mixtures of thoughts, feelings, health states, and social relationships?</a:t>
            </a:r>
          </a:p>
          <a:p>
            <a:pPr lvl="1"/>
            <a:r>
              <a:rPr lang="en-US"/>
              <a:t>How does the social context affect individual development?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4192588"/>
          </a:xfrm>
          <a:noFill/>
        </p:spPr>
        <p:txBody>
          <a:bodyPr/>
          <a:lstStyle/>
          <a:p>
            <a:r>
              <a:rPr lang="en-US"/>
              <a:t>Rationale for Emphasizing Psychosocial Theory</a:t>
            </a:r>
          </a:p>
          <a:p>
            <a:pPr lvl="1"/>
            <a:r>
              <a:rPr lang="en-US"/>
              <a:t>Addresses growth across the life span, identifying and differentiating central issues from infancy to old age</a:t>
            </a:r>
          </a:p>
          <a:p>
            <a:pPr lvl="1"/>
            <a:r>
              <a:rPr lang="en-US"/>
              <a:t>Assumes that individuals have the capacity to contribute to their own psychological development</a:t>
            </a:r>
          </a:p>
          <a:p>
            <a:pPr lvl="1"/>
            <a:r>
              <a:rPr lang="en-US"/>
              <a:t>Takes into consideration the active contribution of culture to individual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5986463"/>
          </a:xfrm>
          <a:noFill/>
        </p:spPr>
        <p:txBody>
          <a:bodyPr/>
          <a:lstStyle/>
          <a:p>
            <a:r>
              <a:rPr lang="en-US"/>
              <a:t>Basic Concepts of Psychosocial Theory</a:t>
            </a:r>
          </a:p>
          <a:p>
            <a:pPr lvl="1"/>
            <a:r>
              <a:rPr lang="en-US"/>
              <a:t>“Psycho” = individual</a:t>
            </a:r>
          </a:p>
          <a:p>
            <a:pPr lvl="1"/>
            <a:r>
              <a:rPr lang="en-US"/>
              <a:t>“Social” = societal influences</a:t>
            </a:r>
          </a:p>
          <a:p>
            <a:pPr lvl="1"/>
            <a:r>
              <a:rPr lang="en-US"/>
              <a:t>Therefore, Psychosocial theory represents human development as a product of the interaction between individual needs and abilities and societal expectations and demands</a:t>
            </a:r>
          </a:p>
          <a:p>
            <a:pPr lvl="1"/>
            <a:r>
              <a:rPr lang="en-US"/>
              <a:t>Psychosocial evolution was a term keyed by Julian Huxley and it refers to those abilities that have allowed us to gather knowledge from our ancestors and transmit it to our ascendants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4449763"/>
          </a:xfrm>
          <a:noFill/>
        </p:spPr>
        <p:txBody>
          <a:bodyPr/>
          <a:lstStyle/>
          <a:p>
            <a:r>
              <a:rPr lang="en-US"/>
              <a:t>Six Organizing Concepts of Psychosocial Theory</a:t>
            </a:r>
          </a:p>
          <a:p>
            <a:pPr lvl="1"/>
            <a:r>
              <a:rPr lang="en-US"/>
              <a:t>Stages of Development </a:t>
            </a:r>
          </a:p>
          <a:p>
            <a:pPr lvl="1"/>
            <a:r>
              <a:rPr lang="en-US"/>
              <a:t>Developmental Tasks</a:t>
            </a:r>
          </a:p>
          <a:p>
            <a:pPr lvl="1"/>
            <a:r>
              <a:rPr lang="en-US"/>
              <a:t>Psychosocial Crisis</a:t>
            </a:r>
          </a:p>
          <a:p>
            <a:pPr lvl="1"/>
            <a:r>
              <a:rPr lang="en-US"/>
              <a:t>The Central Process For Resolving The Psychosocial Crisis</a:t>
            </a:r>
          </a:p>
          <a:p>
            <a:pPr lvl="1"/>
            <a:r>
              <a:rPr lang="en-US"/>
              <a:t>A Radiating Network of Significant Relationships</a:t>
            </a:r>
          </a:p>
          <a:p>
            <a:pPr lvl="1"/>
            <a:r>
              <a:rPr lang="en-US"/>
              <a:t>Coping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Psychosocial Theory</a:t>
            </a:r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22325"/>
            <a:ext cx="8229600" cy="5873750"/>
          </a:xfrm>
          <a:noFill/>
        </p:spPr>
        <p:txBody>
          <a:bodyPr/>
          <a:lstStyle/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 b="1"/>
              <a:t>Figure 3.4</a:t>
            </a:r>
            <a:r>
              <a:rPr lang="en-US" sz="2000"/>
              <a:t> The Six Basic Concepts of Psychosocial Theory</a:t>
            </a:r>
          </a:p>
        </p:txBody>
      </p:sp>
      <p:pic>
        <p:nvPicPr>
          <p:cNvPr id="94216" name="Picture 8" descr="Figure-03-04.jpg                                               00384D6FToasto                         BA94C69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971550"/>
            <a:ext cx="8966200" cy="491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pter 2 - Psychosocial Theor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2 - Psychosocial Theory</Template>
  <TotalTime>93</TotalTime>
  <Words>1221</Words>
  <Application>Microsoft Office PowerPoint</Application>
  <PresentationFormat>On-screen Show (4:3)</PresentationFormat>
  <Paragraphs>200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Arial</vt:lpstr>
      <vt:lpstr>Chapter 2 - Psychosocial Theory</vt:lpstr>
      <vt:lpstr>Chapter 2: 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  <vt:lpstr>Psychosocial Theory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Psychosocial Theory</dc:title>
  <dc:creator>staff</dc:creator>
  <cp:lastModifiedBy>Melanie Govender</cp:lastModifiedBy>
  <cp:revision>1</cp:revision>
  <dcterms:created xsi:type="dcterms:W3CDTF">2013-07-29T09:09:55Z</dcterms:created>
  <dcterms:modified xsi:type="dcterms:W3CDTF">2021-04-08T07:17:47Z</dcterms:modified>
</cp:coreProperties>
</file>