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1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E72BA16-F202-48F6-9F1F-0148B9D39F53}" type="datetimeFigureOut">
              <a:rPr lang="en-ZA" smtClean="0"/>
              <a:t>2022/05/03</a:t>
            </a:fld>
            <a:endParaRPr lang="en-Z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E875CE-BA2D-437D-BA6C-66F6299D7B7F}" type="slidenum">
              <a:rPr lang="en-ZA" smtClean="0"/>
              <a:t>‹#›</a:t>
            </a:fld>
            <a:endParaRPr lang="en-ZA"/>
          </a:p>
        </p:txBody>
      </p:sp>
    </p:spTree>
    <p:extLst>
      <p:ext uri="{BB962C8B-B14F-4D97-AF65-F5344CB8AC3E}">
        <p14:creationId xmlns:p14="http://schemas.microsoft.com/office/powerpoint/2010/main" val="33566785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6EE875CE-BA2D-437D-BA6C-66F6299D7B7F}" type="slidenum">
              <a:rPr lang="en-ZA" smtClean="0"/>
              <a:t>66</a:t>
            </a:fld>
            <a:endParaRPr lang="en-ZA"/>
          </a:p>
        </p:txBody>
      </p:sp>
    </p:spTree>
    <p:extLst>
      <p:ext uri="{BB962C8B-B14F-4D97-AF65-F5344CB8AC3E}">
        <p14:creationId xmlns:p14="http://schemas.microsoft.com/office/powerpoint/2010/main" val="38348379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AFA045-35EE-4BBE-8AAE-E5BE0CB88215}" type="datetimeFigureOut">
              <a:rPr lang="en-US" smtClean="0"/>
              <a:pPr/>
              <a:t>5/3/2022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DAC791-CD28-4517-82F5-43427D426161}" type="slidenum">
              <a:rPr lang="en-US" smtClean="0"/>
              <a:pPr/>
              <a:t>‹#›</a:t>
            </a:fld>
            <a:endParaRPr lang="en-US"/>
          </a:p>
        </p:txBody>
      </p:sp>
    </p:spTree>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AFA045-35EE-4BBE-8AAE-E5BE0CB88215}" type="datetimeFigureOut">
              <a:rPr lang="en-US" smtClean="0"/>
              <a:pPr/>
              <a:t>5/3/2022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DAC791-CD28-4517-82F5-43427D426161}" type="slidenum">
              <a:rPr lang="en-US" smtClean="0"/>
              <a:pPr/>
              <a:t>‹#›</a:t>
            </a:fld>
            <a:endParaRPr lang="en-US"/>
          </a:p>
        </p:txBody>
      </p:sp>
    </p:spTree>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AFA045-35EE-4BBE-8AAE-E5BE0CB88215}" type="datetimeFigureOut">
              <a:rPr lang="en-US" smtClean="0"/>
              <a:pPr/>
              <a:t>5/3/2022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DAC791-CD28-4517-82F5-43427D426161}" type="slidenum">
              <a:rPr lang="en-US" smtClean="0"/>
              <a:pPr/>
              <a:t>‹#›</a:t>
            </a:fld>
            <a:endParaRPr lang="en-US"/>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AFA045-35EE-4BBE-8AAE-E5BE0CB88215}" type="datetimeFigureOut">
              <a:rPr lang="en-US" smtClean="0"/>
              <a:pPr/>
              <a:t>5/3/2022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DAC791-CD28-4517-82F5-43427D426161}" type="slidenum">
              <a:rPr lang="en-US" smtClean="0"/>
              <a:pPr/>
              <a:t>‹#›</a:t>
            </a:fld>
            <a:endParaRPr lang="en-US"/>
          </a:p>
        </p:txBody>
      </p:sp>
    </p:spTree>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AFA045-35EE-4BBE-8AAE-E5BE0CB88215}" type="datetimeFigureOut">
              <a:rPr lang="en-US" smtClean="0"/>
              <a:pPr/>
              <a:t>5/3/2022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DAC791-CD28-4517-82F5-43427D426161}" type="slidenum">
              <a:rPr lang="en-US" smtClean="0"/>
              <a:pPr/>
              <a:t>‹#›</a:t>
            </a:fld>
            <a:endParaRPr lang="en-US"/>
          </a:p>
        </p:txBody>
      </p:sp>
    </p:spTree>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AFA045-35EE-4BBE-8AAE-E5BE0CB88215}" type="datetimeFigureOut">
              <a:rPr lang="en-US" smtClean="0"/>
              <a:pPr/>
              <a:t>5/3/2022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DAC791-CD28-4517-82F5-43427D426161}" type="slidenum">
              <a:rPr lang="en-US" smtClean="0"/>
              <a:pPr/>
              <a:t>‹#›</a:t>
            </a:fld>
            <a:endParaRPr lang="en-US"/>
          </a:p>
        </p:txBody>
      </p:sp>
    </p:spTree>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AFA045-35EE-4BBE-8AAE-E5BE0CB88215}" type="datetimeFigureOut">
              <a:rPr lang="en-US" smtClean="0"/>
              <a:pPr/>
              <a:t>5/3/2022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DAC791-CD28-4517-82F5-43427D426161}" type="slidenum">
              <a:rPr lang="en-US" smtClean="0"/>
              <a:pPr/>
              <a:t>‹#›</a:t>
            </a:fld>
            <a:endParaRPr lang="en-US"/>
          </a:p>
        </p:txBody>
      </p:sp>
    </p:spTree>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AFA045-35EE-4BBE-8AAE-E5BE0CB88215}" type="datetimeFigureOut">
              <a:rPr lang="en-US" smtClean="0"/>
              <a:pPr/>
              <a:t>5/3/2022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DAC791-CD28-4517-82F5-43427D426161}" type="slidenum">
              <a:rPr lang="en-US" smtClean="0"/>
              <a:pPr/>
              <a:t>‹#›</a:t>
            </a:fld>
            <a:endParaRPr lang="en-US"/>
          </a:p>
        </p:txBody>
      </p:sp>
    </p:spTree>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AFA045-35EE-4BBE-8AAE-E5BE0CB88215}" type="datetimeFigureOut">
              <a:rPr lang="en-US" smtClean="0"/>
              <a:pPr/>
              <a:t>5/3/2022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DAC791-CD28-4517-82F5-43427D426161}" type="slidenum">
              <a:rPr lang="en-US" smtClean="0"/>
              <a:pPr/>
              <a:t>‹#›</a:t>
            </a:fld>
            <a:endParaRPr lang="en-US"/>
          </a:p>
        </p:txBody>
      </p:sp>
    </p:spTree>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AFA045-35EE-4BBE-8AAE-E5BE0CB88215}" type="datetimeFigureOut">
              <a:rPr lang="en-US" smtClean="0"/>
              <a:pPr/>
              <a:t>5/3/2022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DAC791-CD28-4517-82F5-43427D426161}" type="slidenum">
              <a:rPr lang="en-US" smtClean="0"/>
              <a:pPr/>
              <a:t>‹#›</a:t>
            </a:fld>
            <a:endParaRPr lang="en-US"/>
          </a:p>
        </p:txBody>
      </p:sp>
    </p:spTree>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AFA045-35EE-4BBE-8AAE-E5BE0CB88215}" type="datetimeFigureOut">
              <a:rPr lang="en-US" smtClean="0"/>
              <a:pPr/>
              <a:t>5/3/2022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DAC791-CD28-4517-82F5-43427D426161}" type="slidenum">
              <a:rPr lang="en-US" smtClean="0"/>
              <a:pPr/>
              <a:t>‹#›</a:t>
            </a:fld>
            <a:endParaRPr lang="en-US"/>
          </a:p>
        </p:txBody>
      </p:sp>
    </p:spTree>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AFA045-35EE-4BBE-8AAE-E5BE0CB88215}" type="datetimeFigureOut">
              <a:rPr lang="en-US" smtClean="0"/>
              <a:pPr/>
              <a:t>5/3/2022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DAC791-CD28-4517-82F5-43427D42616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random/>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Pragmatics </a:t>
            </a:r>
          </a:p>
        </p:txBody>
      </p:sp>
      <p:sp>
        <p:nvSpPr>
          <p:cNvPr id="3" name="Subtitle 2"/>
          <p:cNvSpPr>
            <a:spLocks noGrp="1"/>
          </p:cNvSpPr>
          <p:nvPr>
            <p:ph type="subTitle" idx="1"/>
          </p:nvPr>
        </p:nvSpPr>
        <p:spPr/>
        <p:txBody>
          <a:bodyPr/>
          <a:lstStyle/>
          <a:p>
            <a:r>
              <a:rPr lang="en-US" dirty="0"/>
              <a:t>1EN513</a:t>
            </a:r>
          </a:p>
        </p:txBody>
      </p:sp>
    </p:spTree>
  </p:cSld>
  <p:clrMapOvr>
    <a:masterClrMapping/>
  </p:clrMapOvr>
  <p:transition>
    <p:rand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DESCRIPTIVE FALLACY</a:t>
            </a:r>
          </a:p>
        </p:txBody>
      </p:sp>
      <p:sp>
        <p:nvSpPr>
          <p:cNvPr id="3" name="Content Placeholder 2"/>
          <p:cNvSpPr>
            <a:spLocks noGrp="1"/>
          </p:cNvSpPr>
          <p:nvPr>
            <p:ph idx="1"/>
          </p:nvPr>
        </p:nvSpPr>
        <p:spPr/>
        <p:txBody>
          <a:bodyPr/>
          <a:lstStyle/>
          <a:p>
            <a:r>
              <a:rPr lang="en-US" dirty="0"/>
              <a:t>Would the main purpose of making the following assertions normally be simply to describe some existing state of affairs in the world?</a:t>
            </a:r>
          </a:p>
        </p:txBody>
      </p:sp>
      <p:graphicFrame>
        <p:nvGraphicFramePr>
          <p:cNvPr id="4" name="Table 3"/>
          <p:cNvGraphicFramePr>
            <a:graphicFrameLocks noGrp="1"/>
          </p:cNvGraphicFramePr>
          <p:nvPr/>
        </p:nvGraphicFramePr>
        <p:xfrm>
          <a:off x="611560" y="3778240"/>
          <a:ext cx="7992888" cy="1615440"/>
        </p:xfrm>
        <a:graphic>
          <a:graphicData uri="http://schemas.openxmlformats.org/drawingml/2006/table">
            <a:tbl>
              <a:tblPr firstRow="1" bandRow="1">
                <a:tableStyleId>{5C22544A-7EE6-4342-B048-85BDC9FD1C3A}</a:tableStyleId>
              </a:tblPr>
              <a:tblGrid>
                <a:gridCol w="7992888">
                  <a:extLst>
                    <a:ext uri="{9D8B030D-6E8A-4147-A177-3AD203B41FA5}">
                      <a16:colId xmlns:a16="http://schemas.microsoft.com/office/drawing/2014/main" val="20000"/>
                    </a:ext>
                  </a:extLst>
                </a:gridCol>
              </a:tblGrid>
              <a:tr h="370840">
                <a:tc>
                  <a:txBody>
                    <a:bodyPr/>
                    <a:lstStyle/>
                    <a:p>
                      <a:r>
                        <a:rPr lang="en-US" sz="2000" b="1" kern="1200" baseline="0" dirty="0">
                          <a:solidFill>
                            <a:schemeClr val="lt1"/>
                          </a:solidFill>
                          <a:latin typeface="+mn-lt"/>
                          <a:ea typeface="+mn-ea"/>
                          <a:cs typeface="+mn-cs"/>
                        </a:rPr>
                        <a:t>(1) ‘There is a wasp in your left ear’                                                        </a:t>
                      </a:r>
                      <a:r>
                        <a:rPr lang="en-US" sz="2000" b="1" i="1" kern="1200" baseline="0" dirty="0">
                          <a:solidFill>
                            <a:schemeClr val="lt1"/>
                          </a:solidFill>
                          <a:latin typeface="+mn-lt"/>
                          <a:ea typeface="+mn-ea"/>
                          <a:cs typeface="+mn-cs"/>
                        </a:rPr>
                        <a:t>Yes / No</a:t>
                      </a:r>
                    </a:p>
                    <a:p>
                      <a:r>
                        <a:rPr lang="en-US" sz="2000" b="1" kern="1200" baseline="0" dirty="0">
                          <a:solidFill>
                            <a:schemeClr val="lt1"/>
                          </a:solidFill>
                          <a:latin typeface="+mn-lt"/>
                          <a:ea typeface="+mn-ea"/>
                          <a:cs typeface="+mn-cs"/>
                        </a:rPr>
                        <a:t>(2) ‘Someone has broken the space-bar on my typewriter’               </a:t>
                      </a:r>
                      <a:r>
                        <a:rPr lang="en-US" sz="2000" b="1" i="1" kern="1200" baseline="0" dirty="0">
                          <a:solidFill>
                            <a:schemeClr val="lt1"/>
                          </a:solidFill>
                          <a:latin typeface="+mn-lt"/>
                          <a:ea typeface="+mn-ea"/>
                          <a:cs typeface="+mn-cs"/>
                        </a:rPr>
                        <a:t>Yes / No</a:t>
                      </a:r>
                    </a:p>
                    <a:p>
                      <a:r>
                        <a:rPr lang="en-US" sz="2000" b="1" kern="1200" baseline="0" dirty="0">
                          <a:solidFill>
                            <a:schemeClr val="lt1"/>
                          </a:solidFill>
                          <a:latin typeface="+mn-lt"/>
                          <a:ea typeface="+mn-ea"/>
                          <a:cs typeface="+mn-cs"/>
                        </a:rPr>
                        <a:t>(3) ‘This gun is loaded’                                                                               </a:t>
                      </a:r>
                      <a:r>
                        <a:rPr lang="en-US" sz="2000" b="1" i="1" kern="1200" baseline="0" dirty="0">
                          <a:solidFill>
                            <a:schemeClr val="lt1"/>
                          </a:solidFill>
                          <a:latin typeface="+mn-lt"/>
                          <a:ea typeface="+mn-ea"/>
                          <a:cs typeface="+mn-cs"/>
                        </a:rPr>
                        <a:t>Yes / No</a:t>
                      </a:r>
                    </a:p>
                    <a:p>
                      <a:r>
                        <a:rPr lang="en-US" sz="2000" b="1" kern="1200" baseline="0" dirty="0">
                          <a:solidFill>
                            <a:schemeClr val="lt1"/>
                          </a:solidFill>
                          <a:latin typeface="+mn-lt"/>
                          <a:ea typeface="+mn-ea"/>
                          <a:cs typeface="+mn-cs"/>
                        </a:rPr>
                        <a:t>(4) ‘You are a fool’                                                                                       </a:t>
                      </a:r>
                      <a:r>
                        <a:rPr lang="en-US" sz="2000" b="1" i="1" kern="1200" baseline="0" dirty="0">
                          <a:solidFill>
                            <a:schemeClr val="lt1"/>
                          </a:solidFill>
                          <a:latin typeface="+mn-lt"/>
                          <a:ea typeface="+mn-ea"/>
                          <a:cs typeface="+mn-cs"/>
                        </a:rPr>
                        <a:t>Yes / No</a:t>
                      </a:r>
                    </a:p>
                    <a:p>
                      <a:r>
                        <a:rPr lang="en-US" sz="2000" b="1" kern="1200" baseline="0" dirty="0">
                          <a:solidFill>
                            <a:schemeClr val="lt1"/>
                          </a:solidFill>
                          <a:latin typeface="+mn-lt"/>
                          <a:ea typeface="+mn-ea"/>
                          <a:cs typeface="+mn-cs"/>
                        </a:rPr>
                        <a:t>(5) ‘I love you’                                                                                              </a:t>
                      </a:r>
                      <a:r>
                        <a:rPr lang="en-US" sz="2000" b="1" i="1" kern="1200" baseline="0" dirty="0">
                          <a:solidFill>
                            <a:schemeClr val="lt1"/>
                          </a:solidFill>
                          <a:latin typeface="+mn-lt"/>
                          <a:ea typeface="+mn-ea"/>
                          <a:cs typeface="+mn-cs"/>
                        </a:rPr>
                        <a:t>Yes / No</a:t>
                      </a:r>
                      <a:endParaRPr lang="en-US" sz="2000" dirty="0"/>
                    </a:p>
                  </a:txBody>
                  <a:tcPr/>
                </a:tc>
                <a:extLst>
                  <a:ext uri="{0D108BD9-81ED-4DB2-BD59-A6C34878D82A}">
                    <a16:rowId xmlns:a16="http://schemas.microsoft.com/office/drawing/2014/main" val="10000"/>
                  </a:ext>
                </a:extLst>
              </a:tr>
            </a:tbl>
          </a:graphicData>
        </a:graphic>
      </p:graphicFrame>
      <p:graphicFrame>
        <p:nvGraphicFramePr>
          <p:cNvPr id="5" name="Table 4"/>
          <p:cNvGraphicFramePr>
            <a:graphicFrameLocks noGrp="1"/>
          </p:cNvGraphicFramePr>
          <p:nvPr/>
        </p:nvGraphicFramePr>
        <p:xfrm>
          <a:off x="611560" y="5394960"/>
          <a:ext cx="7992888" cy="1005840"/>
        </p:xfrm>
        <a:graphic>
          <a:graphicData uri="http://schemas.openxmlformats.org/drawingml/2006/table">
            <a:tbl>
              <a:tblPr firstRow="1" bandRow="1">
                <a:tableStyleId>{F5AB1C69-6EDB-4FF4-983F-18BD219EF322}</a:tableStyleId>
              </a:tblPr>
              <a:tblGrid>
                <a:gridCol w="7992888">
                  <a:extLst>
                    <a:ext uri="{9D8B030D-6E8A-4147-A177-3AD203B41FA5}">
                      <a16:colId xmlns:a16="http://schemas.microsoft.com/office/drawing/2014/main" val="20000"/>
                    </a:ext>
                  </a:extLst>
                </a:gridCol>
              </a:tblGrid>
              <a:tr h="370840">
                <a:tc>
                  <a:txBody>
                    <a:bodyPr/>
                    <a:lstStyle/>
                    <a:p>
                      <a:r>
                        <a:rPr lang="en-US" sz="2000" kern="1200" baseline="0" dirty="0"/>
                        <a:t>It is doubtful whether one’s main purpose in making an assertion is ever</a:t>
                      </a:r>
                    </a:p>
                    <a:p>
                      <a:r>
                        <a:rPr lang="en-US" sz="2000" kern="1200" baseline="0" dirty="0"/>
                        <a:t>simply to describe an existing state of affairs in the world. So we would</a:t>
                      </a:r>
                    </a:p>
                    <a:p>
                      <a:r>
                        <a:rPr lang="en-US" sz="2000" kern="1200" baseline="0" dirty="0"/>
                        <a:t>suggest that the answer in all the above cases is No.</a:t>
                      </a:r>
                      <a:endParaRPr lang="en-US" sz="2000" dirty="0"/>
                    </a:p>
                  </a:txBody>
                  <a:tcPr/>
                </a:tc>
                <a:extLst>
                  <a:ext uri="{0D108BD9-81ED-4DB2-BD59-A6C34878D82A}">
                    <a16:rowId xmlns:a16="http://schemas.microsoft.com/office/drawing/2014/main" val="10000"/>
                  </a:ext>
                </a:extLst>
              </a:tr>
            </a:tbl>
          </a:graphicData>
        </a:graphic>
      </p:graphicFrame>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DESCRIPTIVE FALLACY</a:t>
            </a:r>
          </a:p>
        </p:txBody>
      </p:sp>
      <p:sp>
        <p:nvSpPr>
          <p:cNvPr id="3" name="Content Placeholder 2"/>
          <p:cNvSpPr>
            <a:spLocks noGrp="1"/>
          </p:cNvSpPr>
          <p:nvPr>
            <p:ph idx="1"/>
          </p:nvPr>
        </p:nvSpPr>
        <p:spPr/>
        <p:txBody>
          <a:bodyPr/>
          <a:lstStyle/>
          <a:p>
            <a:r>
              <a:rPr lang="en-US" dirty="0"/>
              <a:t>For each of the above five utterances state one or two purposes that the speaker may have had in mind when uttering them. </a:t>
            </a:r>
          </a:p>
          <a:p>
            <a:r>
              <a:rPr lang="en-US" dirty="0"/>
              <a:t>As a guide, we have done the first one for you.</a:t>
            </a:r>
          </a:p>
        </p:txBody>
      </p:sp>
      <p:graphicFrame>
        <p:nvGraphicFramePr>
          <p:cNvPr id="4" name="Table 3"/>
          <p:cNvGraphicFramePr>
            <a:graphicFrameLocks noGrp="1"/>
          </p:cNvGraphicFramePr>
          <p:nvPr/>
        </p:nvGraphicFramePr>
        <p:xfrm>
          <a:off x="899592" y="3861048"/>
          <a:ext cx="7632848" cy="1097280"/>
        </p:xfrm>
        <a:graphic>
          <a:graphicData uri="http://schemas.openxmlformats.org/drawingml/2006/table">
            <a:tbl>
              <a:tblPr firstRow="1" bandRow="1">
                <a:tableStyleId>{5C22544A-7EE6-4342-B048-85BDC9FD1C3A}</a:tableStyleId>
              </a:tblPr>
              <a:tblGrid>
                <a:gridCol w="7632848">
                  <a:extLst>
                    <a:ext uri="{9D8B030D-6E8A-4147-A177-3AD203B41FA5}">
                      <a16:colId xmlns:a16="http://schemas.microsoft.com/office/drawing/2014/main" val="20000"/>
                    </a:ext>
                  </a:extLst>
                </a:gridCol>
              </a:tblGrid>
              <a:tr h="370840">
                <a:tc>
                  <a:txBody>
                    <a:bodyPr/>
                    <a:lstStyle/>
                    <a:p>
                      <a:r>
                        <a:rPr lang="en-US" sz="2000" b="1" kern="1200" baseline="0" dirty="0">
                          <a:solidFill>
                            <a:schemeClr val="lt1"/>
                          </a:solidFill>
                          <a:latin typeface="+mn-lt"/>
                          <a:ea typeface="+mn-ea"/>
                          <a:cs typeface="+mn-cs"/>
                        </a:rPr>
                        <a:t>(1) ‘There is a wasp in your left ear’ </a:t>
                      </a:r>
                      <a:endParaRPr lang="en-US" sz="2000" dirty="0"/>
                    </a:p>
                  </a:txBody>
                  <a:tcPr/>
                </a:tc>
                <a:extLst>
                  <a:ext uri="{0D108BD9-81ED-4DB2-BD59-A6C34878D82A}">
                    <a16:rowId xmlns:a16="http://schemas.microsoft.com/office/drawing/2014/main" val="10000"/>
                  </a:ext>
                </a:extLst>
              </a:tr>
              <a:tr h="370840">
                <a:tc>
                  <a:txBody>
                    <a:bodyPr/>
                    <a:lstStyle/>
                    <a:p>
                      <a:r>
                        <a:rPr lang="en-US" sz="2000" kern="1200" baseline="0" dirty="0">
                          <a:solidFill>
                            <a:schemeClr val="dk1"/>
                          </a:solidFill>
                          <a:latin typeface="+mn-lt"/>
                          <a:ea typeface="+mn-ea"/>
                          <a:cs typeface="+mn-cs"/>
                        </a:rPr>
                        <a:t>To warn the hearer of the danger of being stung, or to shock him (or both).</a:t>
                      </a:r>
                      <a:endParaRPr lang="en-US" sz="2000" dirty="0"/>
                    </a:p>
                  </a:txBody>
                  <a:tcPr/>
                </a:tc>
                <a:extLst>
                  <a:ext uri="{0D108BD9-81ED-4DB2-BD59-A6C34878D82A}">
                    <a16:rowId xmlns:a16="http://schemas.microsoft.com/office/drawing/2014/main" val="10001"/>
                  </a:ext>
                </a:extLst>
              </a:tr>
            </a:tbl>
          </a:graphicData>
        </a:graphic>
      </p:graphicFrame>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DESCRIPTIVE FALLACY</a:t>
            </a:r>
          </a:p>
        </p:txBody>
      </p:sp>
      <p:graphicFrame>
        <p:nvGraphicFramePr>
          <p:cNvPr id="4" name="Content Placeholder 3"/>
          <p:cNvGraphicFramePr>
            <a:graphicFrameLocks noGrp="1"/>
          </p:cNvGraphicFramePr>
          <p:nvPr>
            <p:ph idx="1"/>
          </p:nvPr>
        </p:nvGraphicFramePr>
        <p:xfrm>
          <a:off x="457200" y="1600200"/>
          <a:ext cx="8229600" cy="3383280"/>
        </p:xfrm>
        <a:graphic>
          <a:graphicData uri="http://schemas.openxmlformats.org/drawingml/2006/table">
            <a:tbl>
              <a:tblPr firstRow="1" bandRow="1">
                <a:tableStyleId>{5C22544A-7EE6-4342-B048-85BDC9FD1C3A}</a:tableStyleId>
              </a:tblPr>
              <a:tblGrid>
                <a:gridCol w="8229600">
                  <a:extLst>
                    <a:ext uri="{9D8B030D-6E8A-4147-A177-3AD203B41FA5}">
                      <a16:colId xmlns:a16="http://schemas.microsoft.com/office/drawing/2014/main" val="20000"/>
                    </a:ext>
                  </a:extLst>
                </a:gridCol>
              </a:tblGrid>
              <a:tr h="370840">
                <a:tc>
                  <a:txBody>
                    <a:bodyPr/>
                    <a:lstStyle/>
                    <a:p>
                      <a:r>
                        <a:rPr lang="en-US" sz="1800" b="1" kern="1200" baseline="0" dirty="0">
                          <a:solidFill>
                            <a:schemeClr val="lt1"/>
                          </a:solidFill>
                          <a:latin typeface="+mn-lt"/>
                          <a:ea typeface="+mn-ea"/>
                          <a:cs typeface="+mn-cs"/>
                        </a:rPr>
                        <a:t>(2) ‘Someone has broken the space-bar on my typewriter’</a:t>
                      </a:r>
                    </a:p>
                    <a:p>
                      <a:endParaRPr lang="en-US" sz="1800" b="1" kern="1200" baseline="0" dirty="0">
                        <a:solidFill>
                          <a:schemeClr val="lt1"/>
                        </a:solidFill>
                        <a:latin typeface="+mn-lt"/>
                        <a:ea typeface="+mn-ea"/>
                        <a:cs typeface="+mn-cs"/>
                      </a:endParaRPr>
                    </a:p>
                    <a:p>
                      <a:endParaRPr lang="en-US" sz="1800" b="1" i="1" kern="1200" baseline="0" dirty="0">
                        <a:solidFill>
                          <a:schemeClr val="lt1"/>
                        </a:solidFill>
                        <a:latin typeface="+mn-lt"/>
                        <a:ea typeface="+mn-ea"/>
                        <a:cs typeface="+mn-cs"/>
                      </a:endParaRPr>
                    </a:p>
                    <a:p>
                      <a:r>
                        <a:rPr lang="en-US" sz="1800" b="1" kern="1200" baseline="0" dirty="0">
                          <a:solidFill>
                            <a:schemeClr val="lt1"/>
                          </a:solidFill>
                          <a:latin typeface="+mn-lt"/>
                          <a:ea typeface="+mn-ea"/>
                          <a:cs typeface="+mn-cs"/>
                        </a:rPr>
                        <a:t>(3) ‘This gun is loaded’</a:t>
                      </a:r>
                    </a:p>
                    <a:p>
                      <a:endParaRPr lang="en-US" sz="1800" b="1" i="1" kern="1200" baseline="0" dirty="0">
                        <a:solidFill>
                          <a:schemeClr val="lt1"/>
                        </a:solidFill>
                        <a:latin typeface="+mn-lt"/>
                        <a:ea typeface="+mn-ea"/>
                        <a:cs typeface="+mn-cs"/>
                      </a:endParaRPr>
                    </a:p>
                    <a:p>
                      <a:endParaRPr lang="en-US" sz="1800" b="1" i="1" kern="1200" baseline="0" dirty="0">
                        <a:solidFill>
                          <a:schemeClr val="lt1"/>
                        </a:solidFill>
                        <a:latin typeface="+mn-lt"/>
                        <a:ea typeface="+mn-ea"/>
                        <a:cs typeface="+mn-cs"/>
                      </a:endParaRPr>
                    </a:p>
                    <a:p>
                      <a:r>
                        <a:rPr lang="en-US" sz="1800" b="1" kern="1200" baseline="0" dirty="0">
                          <a:solidFill>
                            <a:schemeClr val="lt1"/>
                          </a:solidFill>
                          <a:latin typeface="+mn-lt"/>
                          <a:ea typeface="+mn-ea"/>
                          <a:cs typeface="+mn-cs"/>
                        </a:rPr>
                        <a:t>(4) ‘You are a fool’</a:t>
                      </a:r>
                    </a:p>
                    <a:p>
                      <a:endParaRPr lang="en-US" sz="1800" b="1" i="1" kern="1200" baseline="0" dirty="0">
                        <a:solidFill>
                          <a:schemeClr val="lt1"/>
                        </a:solidFill>
                        <a:latin typeface="+mn-lt"/>
                        <a:ea typeface="+mn-ea"/>
                        <a:cs typeface="+mn-cs"/>
                      </a:endParaRPr>
                    </a:p>
                    <a:p>
                      <a:endParaRPr lang="en-US" sz="1800" b="1" i="1" kern="1200" baseline="0" dirty="0">
                        <a:solidFill>
                          <a:schemeClr val="lt1"/>
                        </a:solidFill>
                        <a:latin typeface="+mn-lt"/>
                        <a:ea typeface="+mn-ea"/>
                        <a:cs typeface="+mn-cs"/>
                      </a:endParaRPr>
                    </a:p>
                    <a:p>
                      <a:r>
                        <a:rPr lang="en-US" sz="1800" b="1" kern="1200" baseline="0" dirty="0">
                          <a:solidFill>
                            <a:schemeClr val="lt1"/>
                          </a:solidFill>
                          <a:latin typeface="+mn-lt"/>
                          <a:ea typeface="+mn-ea"/>
                          <a:cs typeface="+mn-cs"/>
                        </a:rPr>
                        <a:t>(5) ‘I love you’ </a:t>
                      </a:r>
                    </a:p>
                    <a:p>
                      <a:endParaRPr lang="en-US" dirty="0"/>
                    </a:p>
                    <a:p>
                      <a:endParaRPr lang="en-US" dirty="0"/>
                    </a:p>
                  </a:txBody>
                  <a:tcPr/>
                </a:tc>
                <a:extLst>
                  <a:ext uri="{0D108BD9-81ED-4DB2-BD59-A6C34878D82A}">
                    <a16:rowId xmlns:a16="http://schemas.microsoft.com/office/drawing/2014/main" val="10000"/>
                  </a:ext>
                </a:extLst>
              </a:tr>
            </a:tbl>
          </a:graphicData>
        </a:graphic>
      </p:graphicFrame>
      <p:sp>
        <p:nvSpPr>
          <p:cNvPr id="5" name="TextBox 4"/>
          <p:cNvSpPr txBox="1"/>
          <p:nvPr/>
        </p:nvSpPr>
        <p:spPr>
          <a:xfrm>
            <a:off x="539552" y="1916832"/>
            <a:ext cx="8136904" cy="646331"/>
          </a:xfrm>
          <a:prstGeom prst="rect">
            <a:avLst/>
          </a:prstGeom>
          <a:noFill/>
        </p:spPr>
        <p:txBody>
          <a:bodyPr wrap="square" rtlCol="0">
            <a:spAutoFit/>
          </a:bodyPr>
          <a:lstStyle/>
          <a:p>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To complain about the damage, or to apologize to someone about to</a:t>
            </a:r>
          </a:p>
          <a:p>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borrow the machine, etc.</a:t>
            </a:r>
          </a:p>
        </p:txBody>
      </p:sp>
      <p:sp>
        <p:nvSpPr>
          <p:cNvPr id="6" name="TextBox 5"/>
          <p:cNvSpPr txBox="1"/>
          <p:nvPr/>
        </p:nvSpPr>
        <p:spPr>
          <a:xfrm>
            <a:off x="539552" y="2708920"/>
            <a:ext cx="8136904" cy="646331"/>
          </a:xfrm>
          <a:prstGeom prst="rect">
            <a:avLst/>
          </a:prstGeom>
          <a:noFill/>
        </p:spPr>
        <p:txBody>
          <a:bodyPr wrap="square" rtlCol="0">
            <a:spAutoFit/>
          </a:bodyPr>
          <a:lstStyle/>
          <a:p>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As a warning during an armed robbery, or as</a:t>
            </a:r>
          </a:p>
          <a:p>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an example during an elementary weapon-training lesson for soldiers, etc.</a:t>
            </a:r>
          </a:p>
        </p:txBody>
      </p:sp>
      <p:sp>
        <p:nvSpPr>
          <p:cNvPr id="7" name="TextBox 6"/>
          <p:cNvSpPr txBox="1"/>
          <p:nvPr/>
        </p:nvSpPr>
        <p:spPr>
          <a:xfrm>
            <a:off x="467544" y="3501008"/>
            <a:ext cx="8208912" cy="646331"/>
          </a:xfrm>
          <a:prstGeom prst="rect">
            <a:avLst/>
          </a:prstGeom>
          <a:noFill/>
        </p:spPr>
        <p:txBody>
          <a:bodyPr wrap="square" rtlCol="0">
            <a:spAutoFit/>
          </a:bodyPr>
          <a:lstStyle/>
          <a:p>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To insult the hearer, or, between intimates, to tease him, or to</a:t>
            </a:r>
          </a:p>
          <a:p>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impress a bystander with one’s directness of manner, etc.</a:t>
            </a:r>
          </a:p>
        </p:txBody>
      </p:sp>
      <p:sp>
        <p:nvSpPr>
          <p:cNvPr id="8" name="TextBox 7"/>
          <p:cNvSpPr txBox="1"/>
          <p:nvPr/>
        </p:nvSpPr>
        <p:spPr>
          <a:xfrm>
            <a:off x="467544" y="4365104"/>
            <a:ext cx="8208912" cy="646331"/>
          </a:xfrm>
          <a:prstGeom prst="rect">
            <a:avLst/>
          </a:prstGeom>
          <a:noFill/>
        </p:spPr>
        <p:txBody>
          <a:bodyPr wrap="square" rtlCol="0">
            <a:spAutoFit/>
          </a:bodyPr>
          <a:lstStyle/>
          <a:p>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To reassure the hearer, or to console him, or to make him feel indebted, or to please</a:t>
            </a:r>
          </a:p>
          <a:p>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him, etc.</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linds(horizontal)">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DESCRIPTIVE FALLACY</a:t>
            </a:r>
          </a:p>
        </p:txBody>
      </p:sp>
      <p:sp>
        <p:nvSpPr>
          <p:cNvPr id="3" name="Content Placeholder 2"/>
          <p:cNvSpPr>
            <a:spLocks noGrp="1"/>
          </p:cNvSpPr>
          <p:nvPr>
            <p:ph idx="1"/>
          </p:nvPr>
        </p:nvSpPr>
        <p:spPr/>
        <p:txBody>
          <a:bodyPr>
            <a:normAutofit fontScale="92500" lnSpcReduction="20000"/>
          </a:bodyPr>
          <a:lstStyle/>
          <a:p>
            <a:r>
              <a:rPr lang="en-US" dirty="0"/>
              <a:t>All of these answers mention acts of one kind or another. </a:t>
            </a:r>
          </a:p>
          <a:p>
            <a:r>
              <a:rPr lang="en-US" dirty="0">
                <a:solidFill>
                  <a:srgbClr val="FF0000"/>
                </a:solidFill>
              </a:rPr>
              <a:t>Thus warning, shocking, complaining, apologizing, insulting, reassuring, etc. are all acts</a:t>
            </a:r>
            <a:r>
              <a:rPr lang="en-US" dirty="0"/>
              <a:t>.</a:t>
            </a:r>
          </a:p>
          <a:p>
            <a:r>
              <a:rPr lang="en-US" dirty="0">
                <a:solidFill>
                  <a:srgbClr val="FF0000"/>
                </a:solidFill>
              </a:rPr>
              <a:t>They are all things that we DO, using language</a:t>
            </a:r>
            <a:r>
              <a:rPr lang="en-US" dirty="0"/>
              <a:t>. </a:t>
            </a:r>
          </a:p>
          <a:p>
            <a:r>
              <a:rPr lang="en-US" dirty="0"/>
              <a:t>An important part of the meaning of utterances is what speakers DO by uttering them. </a:t>
            </a:r>
          </a:p>
          <a:p>
            <a:r>
              <a:rPr lang="en-US" dirty="0"/>
              <a:t>Acts such as teasing, insulting, etc. are aspects of utterance meaning and not of sentence meaning.</a:t>
            </a:r>
          </a:p>
          <a:p>
            <a:r>
              <a:rPr lang="en-US" dirty="0"/>
              <a:t>We reinforce this conclusion below.</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DESCRIPTIVE FALLACY</a:t>
            </a:r>
          </a:p>
        </p:txBody>
      </p:sp>
      <p:sp>
        <p:nvSpPr>
          <p:cNvPr id="3" name="Content Placeholder 2"/>
          <p:cNvSpPr>
            <a:spLocks noGrp="1"/>
          </p:cNvSpPr>
          <p:nvPr>
            <p:ph idx="1"/>
          </p:nvPr>
        </p:nvSpPr>
        <p:spPr/>
        <p:txBody>
          <a:bodyPr/>
          <a:lstStyle/>
          <a:p>
            <a:r>
              <a:rPr lang="en-US" dirty="0"/>
              <a:t>Take a sentence such as </a:t>
            </a:r>
            <a:r>
              <a:rPr lang="en-US" i="1" dirty="0"/>
              <a:t>There’s a piece of fish on the table.</a:t>
            </a:r>
            <a:endParaRPr lang="en-US" dirty="0"/>
          </a:p>
        </p:txBody>
      </p:sp>
      <p:graphicFrame>
        <p:nvGraphicFramePr>
          <p:cNvPr id="4" name="Table 3"/>
          <p:cNvGraphicFramePr>
            <a:graphicFrameLocks noGrp="1"/>
          </p:cNvGraphicFramePr>
          <p:nvPr/>
        </p:nvGraphicFramePr>
        <p:xfrm>
          <a:off x="539552" y="2636912"/>
          <a:ext cx="8352928" cy="3139440"/>
        </p:xfrm>
        <a:graphic>
          <a:graphicData uri="http://schemas.openxmlformats.org/drawingml/2006/table">
            <a:tbl>
              <a:tblPr firstRow="1" bandRow="1">
                <a:tableStyleId>{5C22544A-7EE6-4342-B048-85BDC9FD1C3A}</a:tableStyleId>
              </a:tblPr>
              <a:tblGrid>
                <a:gridCol w="8352928">
                  <a:extLst>
                    <a:ext uri="{9D8B030D-6E8A-4147-A177-3AD203B41FA5}">
                      <a16:colId xmlns:a16="http://schemas.microsoft.com/office/drawing/2014/main" val="20000"/>
                    </a:ext>
                  </a:extLst>
                </a:gridCol>
              </a:tblGrid>
              <a:tr h="370840">
                <a:tc>
                  <a:txBody>
                    <a:bodyPr/>
                    <a:lstStyle/>
                    <a:p>
                      <a:r>
                        <a:rPr lang="en-US" sz="2000" b="1" kern="1200" baseline="0" dirty="0">
                          <a:solidFill>
                            <a:schemeClr val="lt1"/>
                          </a:solidFill>
                          <a:latin typeface="+mn-lt"/>
                          <a:ea typeface="+mn-ea"/>
                          <a:cs typeface="+mn-cs"/>
                        </a:rPr>
                        <a:t>(1) Could this sentence be uttered as a means of complaining to a waiter in a restaurant that a table had not been cleared properly?                           </a:t>
                      </a:r>
                      <a:r>
                        <a:rPr lang="en-US" sz="2000" b="1" i="1" kern="1200" baseline="0" dirty="0">
                          <a:solidFill>
                            <a:schemeClr val="lt1"/>
                          </a:solidFill>
                          <a:latin typeface="+mn-lt"/>
                          <a:ea typeface="+mn-ea"/>
                          <a:cs typeface="+mn-cs"/>
                        </a:rPr>
                        <a:t>Yes / No</a:t>
                      </a:r>
                    </a:p>
                    <a:p>
                      <a:r>
                        <a:rPr lang="en-US" sz="2000" b="1" kern="1200" baseline="0" dirty="0">
                          <a:solidFill>
                            <a:schemeClr val="lt1"/>
                          </a:solidFill>
                          <a:latin typeface="+mn-lt"/>
                          <a:ea typeface="+mn-ea"/>
                          <a:cs typeface="+mn-cs"/>
                        </a:rPr>
                        <a:t>(2) Could it, in other circumstances, be uttered to warn one’s husband or wife not to let the cat in the kitchen?                                                                    </a:t>
                      </a:r>
                      <a:r>
                        <a:rPr lang="en-US" sz="2000" b="1" i="1" kern="1200" baseline="0" dirty="0">
                          <a:solidFill>
                            <a:schemeClr val="lt1"/>
                          </a:solidFill>
                          <a:latin typeface="+mn-lt"/>
                          <a:ea typeface="+mn-ea"/>
                          <a:cs typeface="+mn-cs"/>
                        </a:rPr>
                        <a:t>Yes / No</a:t>
                      </a:r>
                    </a:p>
                    <a:p>
                      <a:r>
                        <a:rPr lang="en-US" sz="2000" b="1" kern="1200" baseline="0" dirty="0">
                          <a:solidFill>
                            <a:schemeClr val="lt1"/>
                          </a:solidFill>
                          <a:latin typeface="+mn-lt"/>
                          <a:ea typeface="+mn-ea"/>
                          <a:cs typeface="+mn-cs"/>
                        </a:rPr>
                        <a:t>(3) Could it, in still other circumstances, be uttered to reassure one’s husband or wife that his or her lunch has not been forgotten?                               </a:t>
                      </a:r>
                      <a:r>
                        <a:rPr lang="en-US" sz="2000" b="1" i="1" kern="1200" baseline="0" dirty="0">
                          <a:solidFill>
                            <a:schemeClr val="lt1"/>
                          </a:solidFill>
                          <a:latin typeface="+mn-lt"/>
                          <a:ea typeface="+mn-ea"/>
                          <a:cs typeface="+mn-cs"/>
                        </a:rPr>
                        <a:t>Yes / No</a:t>
                      </a:r>
                    </a:p>
                    <a:p>
                      <a:r>
                        <a:rPr lang="en-US" sz="2000" b="1" kern="1200" baseline="0" dirty="0">
                          <a:solidFill>
                            <a:schemeClr val="lt1"/>
                          </a:solidFill>
                          <a:latin typeface="+mn-lt"/>
                          <a:ea typeface="+mn-ea"/>
                          <a:cs typeface="+mn-cs"/>
                        </a:rPr>
                        <a:t>(4) Could it, in a different situation, be used to incriminate a child who had raided the refrigerator?                                                                                    </a:t>
                      </a:r>
                      <a:r>
                        <a:rPr lang="en-US" sz="2000" b="1" i="1" kern="1200" baseline="0" dirty="0">
                          <a:solidFill>
                            <a:schemeClr val="lt1"/>
                          </a:solidFill>
                          <a:latin typeface="+mn-lt"/>
                          <a:ea typeface="+mn-ea"/>
                          <a:cs typeface="+mn-cs"/>
                        </a:rPr>
                        <a:t>Yes / No</a:t>
                      </a:r>
                    </a:p>
                    <a:p>
                      <a:r>
                        <a:rPr lang="en-US" sz="2000" b="1" kern="1200" baseline="0" dirty="0">
                          <a:solidFill>
                            <a:schemeClr val="lt1"/>
                          </a:solidFill>
                          <a:latin typeface="+mn-lt"/>
                          <a:ea typeface="+mn-ea"/>
                          <a:cs typeface="+mn-cs"/>
                        </a:rPr>
                        <a:t>(5) Are individual sentences generally identifiable with single specific acts that are carried out by uttering them?                                                          </a:t>
                      </a:r>
                      <a:r>
                        <a:rPr lang="en-US" sz="2000" b="1" i="1" kern="1200" baseline="0" dirty="0">
                          <a:solidFill>
                            <a:schemeClr val="lt1"/>
                          </a:solidFill>
                          <a:latin typeface="+mn-lt"/>
                          <a:ea typeface="+mn-ea"/>
                          <a:cs typeface="+mn-cs"/>
                        </a:rPr>
                        <a:t>Yes / No</a:t>
                      </a:r>
                      <a:endParaRPr lang="en-US" sz="2000" dirty="0"/>
                    </a:p>
                  </a:txBody>
                  <a:tcPr/>
                </a:tc>
                <a:extLst>
                  <a:ext uri="{0D108BD9-81ED-4DB2-BD59-A6C34878D82A}">
                    <a16:rowId xmlns:a16="http://schemas.microsoft.com/office/drawing/2014/main" val="10000"/>
                  </a:ext>
                </a:extLst>
              </a:tr>
            </a:tbl>
          </a:graphicData>
        </a:graphic>
      </p:graphicFrame>
      <p:graphicFrame>
        <p:nvGraphicFramePr>
          <p:cNvPr id="5" name="Table 4"/>
          <p:cNvGraphicFramePr>
            <a:graphicFrameLocks noGrp="1"/>
          </p:cNvGraphicFramePr>
          <p:nvPr/>
        </p:nvGraphicFramePr>
        <p:xfrm>
          <a:off x="539552" y="5805264"/>
          <a:ext cx="8352928" cy="1005840"/>
        </p:xfrm>
        <a:graphic>
          <a:graphicData uri="http://schemas.openxmlformats.org/drawingml/2006/table">
            <a:tbl>
              <a:tblPr firstRow="1" bandRow="1">
                <a:tableStyleId>{F5AB1C69-6EDB-4FF4-983F-18BD219EF322}</a:tableStyleId>
              </a:tblPr>
              <a:tblGrid>
                <a:gridCol w="8352928">
                  <a:extLst>
                    <a:ext uri="{9D8B030D-6E8A-4147-A177-3AD203B41FA5}">
                      <a16:colId xmlns:a16="http://schemas.microsoft.com/office/drawing/2014/main" val="20000"/>
                    </a:ext>
                  </a:extLst>
                </a:gridCol>
              </a:tblGrid>
              <a:tr h="370840">
                <a:tc>
                  <a:txBody>
                    <a:bodyPr/>
                    <a:lstStyle/>
                    <a:p>
                      <a:r>
                        <a:rPr lang="en-US" sz="2000" kern="1200" baseline="0" dirty="0"/>
                        <a:t>(1) Yes (2) Yes (3) Yes (4) Yes (5) No, one sentence can generally be uttered</a:t>
                      </a:r>
                    </a:p>
                    <a:p>
                      <a:r>
                        <a:rPr lang="en-US" sz="2000" kern="1200" baseline="0" dirty="0"/>
                        <a:t>to perform a wide variety of different acts, depending on who utters it and</a:t>
                      </a:r>
                    </a:p>
                    <a:p>
                      <a:r>
                        <a:rPr lang="en-US" sz="2000" kern="1200" baseline="0" dirty="0"/>
                        <a:t>where, when, and why it is uttered.</a:t>
                      </a:r>
                      <a:endParaRPr lang="en-US" sz="2000" dirty="0"/>
                    </a:p>
                  </a:txBody>
                  <a:tcPr/>
                </a:tc>
                <a:extLst>
                  <a:ext uri="{0D108BD9-81ED-4DB2-BD59-A6C34878D82A}">
                    <a16:rowId xmlns:a16="http://schemas.microsoft.com/office/drawing/2014/main" val="10000"/>
                  </a:ext>
                </a:extLst>
              </a:tr>
            </a:tbl>
          </a:graphicData>
        </a:graphic>
      </p:graphicFrame>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DESCRIPTIVE FALLACY</a:t>
            </a:r>
          </a:p>
        </p:txBody>
      </p:sp>
      <p:sp>
        <p:nvSpPr>
          <p:cNvPr id="3" name="Content Placeholder 2"/>
          <p:cNvSpPr>
            <a:spLocks noGrp="1"/>
          </p:cNvSpPr>
          <p:nvPr>
            <p:ph idx="1"/>
          </p:nvPr>
        </p:nvSpPr>
        <p:spPr/>
        <p:txBody>
          <a:bodyPr>
            <a:normAutofit/>
          </a:bodyPr>
          <a:lstStyle/>
          <a:p>
            <a:r>
              <a:rPr lang="en-US" dirty="0">
                <a:solidFill>
                  <a:srgbClr val="FF0000"/>
                </a:solidFill>
              </a:rPr>
              <a:t>Quite contrary to the popular belief that actions and words are entirely distinct, many actions can actually be performed with words</a:t>
            </a:r>
            <a:r>
              <a:rPr lang="en-US" dirty="0"/>
              <a:t>. </a:t>
            </a:r>
          </a:p>
          <a:p>
            <a:r>
              <a:rPr lang="en-US" dirty="0"/>
              <a:t>Now we will look at some actions, usually, but not always, involving human objects, that can be performed either by physical means, such as a gesture, or by making an appropriate utterance.</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DESCRIPTIVE FALLACY</a:t>
            </a:r>
          </a:p>
        </p:txBody>
      </p:sp>
      <p:graphicFrame>
        <p:nvGraphicFramePr>
          <p:cNvPr id="4" name="Content Placeholder 3"/>
          <p:cNvGraphicFramePr>
            <a:graphicFrameLocks noGrp="1"/>
          </p:cNvGraphicFramePr>
          <p:nvPr>
            <p:ph idx="1"/>
          </p:nvPr>
        </p:nvGraphicFramePr>
        <p:xfrm>
          <a:off x="457200" y="1600200"/>
          <a:ext cx="8229600" cy="2225040"/>
        </p:xfrm>
        <a:graphic>
          <a:graphicData uri="http://schemas.openxmlformats.org/drawingml/2006/table">
            <a:tbl>
              <a:tblPr firstRow="1" bandRow="1">
                <a:tableStyleId>{5C22544A-7EE6-4342-B048-85BDC9FD1C3A}</a:tableStyleId>
              </a:tblPr>
              <a:tblGrid>
                <a:gridCol w="8229600">
                  <a:extLst>
                    <a:ext uri="{9D8B030D-6E8A-4147-A177-3AD203B41FA5}">
                      <a16:colId xmlns:a16="http://schemas.microsoft.com/office/drawing/2014/main" val="20000"/>
                    </a:ext>
                  </a:extLst>
                </a:gridCol>
              </a:tblGrid>
              <a:tr h="370840">
                <a:tc>
                  <a:txBody>
                    <a:bodyPr/>
                    <a:lstStyle/>
                    <a:p>
                      <a:r>
                        <a:rPr lang="en-US" sz="2000" b="1" kern="1200" baseline="0" dirty="0">
                          <a:solidFill>
                            <a:schemeClr val="lt1"/>
                          </a:solidFill>
                          <a:latin typeface="+mn-lt"/>
                          <a:ea typeface="+mn-ea"/>
                          <a:cs typeface="+mn-cs"/>
                        </a:rPr>
                        <a:t>(1) Can you congratulate someone by a pat on the back, or a hug?     </a:t>
                      </a:r>
                      <a:r>
                        <a:rPr lang="en-US" sz="2000" b="1" i="1" kern="1200" baseline="0" dirty="0">
                          <a:solidFill>
                            <a:schemeClr val="lt1"/>
                          </a:solidFill>
                          <a:latin typeface="+mn-lt"/>
                          <a:ea typeface="+mn-ea"/>
                          <a:cs typeface="+mn-cs"/>
                        </a:rPr>
                        <a:t>Yes / No</a:t>
                      </a:r>
                    </a:p>
                    <a:p>
                      <a:r>
                        <a:rPr lang="en-US" sz="2000" b="1" kern="1200" baseline="0" dirty="0">
                          <a:solidFill>
                            <a:schemeClr val="lt1"/>
                          </a:solidFill>
                          <a:latin typeface="+mn-lt"/>
                          <a:ea typeface="+mn-ea"/>
                          <a:cs typeface="+mn-cs"/>
                        </a:rPr>
                        <a:t>(2) Can you congratulate someone by uttering ‘Well done’?                 </a:t>
                      </a:r>
                      <a:r>
                        <a:rPr lang="en-US" sz="2000" b="1" i="1" kern="1200" baseline="0" dirty="0">
                          <a:solidFill>
                            <a:schemeClr val="lt1"/>
                          </a:solidFill>
                          <a:latin typeface="+mn-lt"/>
                          <a:ea typeface="+mn-ea"/>
                          <a:cs typeface="+mn-cs"/>
                        </a:rPr>
                        <a:t>Yes / No</a:t>
                      </a:r>
                    </a:p>
                    <a:p>
                      <a:r>
                        <a:rPr lang="en-US" sz="2000" b="1" kern="1200" baseline="0" dirty="0">
                          <a:solidFill>
                            <a:schemeClr val="lt1"/>
                          </a:solidFill>
                          <a:latin typeface="+mn-lt"/>
                          <a:ea typeface="+mn-ea"/>
                          <a:cs typeface="+mn-cs"/>
                        </a:rPr>
                        <a:t>(3) Can you bid at an auction by nodding?                                                 </a:t>
                      </a:r>
                      <a:r>
                        <a:rPr lang="en-US" sz="2000" b="1" i="1" kern="1200" baseline="0" dirty="0">
                          <a:solidFill>
                            <a:schemeClr val="lt1"/>
                          </a:solidFill>
                          <a:latin typeface="+mn-lt"/>
                          <a:ea typeface="+mn-ea"/>
                          <a:cs typeface="+mn-cs"/>
                        </a:rPr>
                        <a:t>Yes / No</a:t>
                      </a:r>
                    </a:p>
                    <a:p>
                      <a:r>
                        <a:rPr lang="en-US" sz="2000" b="1" kern="1200" baseline="0" dirty="0">
                          <a:solidFill>
                            <a:schemeClr val="lt1"/>
                          </a:solidFill>
                          <a:latin typeface="+mn-lt"/>
                          <a:ea typeface="+mn-ea"/>
                          <a:cs typeface="+mn-cs"/>
                        </a:rPr>
                        <a:t>(4) Can you bid at an auction by saying ‘Eleven pounds’?                      </a:t>
                      </a:r>
                      <a:r>
                        <a:rPr lang="en-US" sz="2000" b="1" i="1" kern="1200" baseline="0" dirty="0">
                          <a:solidFill>
                            <a:schemeClr val="lt1"/>
                          </a:solidFill>
                          <a:latin typeface="+mn-lt"/>
                          <a:ea typeface="+mn-ea"/>
                          <a:cs typeface="+mn-cs"/>
                        </a:rPr>
                        <a:t>Yes / No</a:t>
                      </a:r>
                    </a:p>
                    <a:p>
                      <a:r>
                        <a:rPr lang="en-US" sz="2000" b="1" kern="1200" baseline="0" dirty="0">
                          <a:solidFill>
                            <a:schemeClr val="lt1"/>
                          </a:solidFill>
                          <a:latin typeface="+mn-lt"/>
                          <a:ea typeface="+mn-ea"/>
                          <a:cs typeface="+mn-cs"/>
                        </a:rPr>
                        <a:t>(5) Can you promise someone something by a nod?                               </a:t>
                      </a:r>
                      <a:r>
                        <a:rPr lang="en-US" sz="2000" b="1" i="1" kern="1200" baseline="0" dirty="0">
                          <a:solidFill>
                            <a:schemeClr val="lt1"/>
                          </a:solidFill>
                          <a:latin typeface="+mn-lt"/>
                          <a:ea typeface="+mn-ea"/>
                          <a:cs typeface="+mn-cs"/>
                        </a:rPr>
                        <a:t>Yes / No</a:t>
                      </a:r>
                    </a:p>
                    <a:p>
                      <a:r>
                        <a:rPr lang="en-US" sz="2000" b="1" kern="1200" baseline="0" dirty="0">
                          <a:solidFill>
                            <a:schemeClr val="lt1"/>
                          </a:solidFill>
                          <a:latin typeface="+mn-lt"/>
                          <a:ea typeface="+mn-ea"/>
                          <a:cs typeface="+mn-cs"/>
                        </a:rPr>
                        <a:t>(6) Can you promise someone something with an utterance beginning ‘I promise . . .’?                                                                                                     </a:t>
                      </a:r>
                      <a:r>
                        <a:rPr lang="en-US" sz="2000" b="1" i="1" kern="1200" baseline="0" dirty="0">
                          <a:solidFill>
                            <a:schemeClr val="lt1"/>
                          </a:solidFill>
                          <a:latin typeface="+mn-lt"/>
                          <a:ea typeface="+mn-ea"/>
                          <a:cs typeface="+mn-cs"/>
                        </a:rPr>
                        <a:t>Yes / No</a:t>
                      </a:r>
                      <a:endParaRPr lang="en-US" sz="2000" dirty="0"/>
                    </a:p>
                  </a:txBody>
                  <a:tcPr/>
                </a:tc>
                <a:extLst>
                  <a:ext uri="{0D108BD9-81ED-4DB2-BD59-A6C34878D82A}">
                    <a16:rowId xmlns:a16="http://schemas.microsoft.com/office/drawing/2014/main" val="10000"/>
                  </a:ext>
                </a:extLst>
              </a:tr>
            </a:tbl>
          </a:graphicData>
        </a:graphic>
      </p:graphicFrame>
      <p:graphicFrame>
        <p:nvGraphicFramePr>
          <p:cNvPr id="5" name="Table 4"/>
          <p:cNvGraphicFramePr>
            <a:graphicFrameLocks noGrp="1"/>
          </p:cNvGraphicFramePr>
          <p:nvPr/>
        </p:nvGraphicFramePr>
        <p:xfrm>
          <a:off x="1524000" y="3850248"/>
          <a:ext cx="6096000" cy="396240"/>
        </p:xfrm>
        <a:graphic>
          <a:graphicData uri="http://schemas.openxmlformats.org/drawingml/2006/table">
            <a:tbl>
              <a:tblPr firstRow="1" lastCol="1" bandRow="1">
                <a:tableStyleId>{F5AB1C69-6EDB-4FF4-983F-18BD219EF322}</a:tableStyleId>
              </a:tblPr>
              <a:tblGrid>
                <a:gridCol w="6096000">
                  <a:extLst>
                    <a:ext uri="{9D8B030D-6E8A-4147-A177-3AD203B41FA5}">
                      <a16:colId xmlns:a16="http://schemas.microsoft.com/office/drawing/2014/main" val="20000"/>
                    </a:ext>
                  </a:extLst>
                </a:gridCol>
              </a:tblGrid>
              <a:tr h="370840">
                <a:tc>
                  <a:txBody>
                    <a:bodyPr/>
                    <a:lstStyle/>
                    <a:p>
                      <a:pPr algn="ctr"/>
                      <a:r>
                        <a:rPr lang="en-US" sz="2000" kern="1200" baseline="0" dirty="0"/>
                        <a:t>(1)–(6) Yes</a:t>
                      </a:r>
                      <a:endParaRPr lang="en-US" sz="2000" dirty="0"/>
                    </a:p>
                  </a:txBody>
                  <a:tcPr/>
                </a:tc>
                <a:extLst>
                  <a:ext uri="{0D108BD9-81ED-4DB2-BD59-A6C34878D82A}">
                    <a16:rowId xmlns:a16="http://schemas.microsoft.com/office/drawing/2014/main" val="10000"/>
                  </a:ext>
                </a:extLst>
              </a:tr>
            </a:tbl>
          </a:graphicData>
        </a:graphic>
      </p:graphicFrame>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DESCRIPTIVE FALLACY</a:t>
            </a:r>
          </a:p>
        </p:txBody>
      </p:sp>
      <p:sp>
        <p:nvSpPr>
          <p:cNvPr id="3" name="Content Placeholder 2"/>
          <p:cNvSpPr>
            <a:spLocks noGrp="1"/>
          </p:cNvSpPr>
          <p:nvPr>
            <p:ph idx="1"/>
          </p:nvPr>
        </p:nvSpPr>
        <p:spPr/>
        <p:txBody>
          <a:bodyPr>
            <a:normAutofit fontScale="77500" lnSpcReduction="20000"/>
          </a:bodyPr>
          <a:lstStyle/>
          <a:p>
            <a:r>
              <a:rPr lang="en-US" dirty="0"/>
              <a:t>A large number of acts, then, can be performed either by means of an utterance or by some other means.</a:t>
            </a:r>
          </a:p>
          <a:p>
            <a:r>
              <a:rPr lang="en-US" dirty="0"/>
              <a:t>We have also seen two rather special kinds of acts that can only be performed by means of an utterance; these are the specifically </a:t>
            </a:r>
            <a:r>
              <a:rPr lang="en-US" dirty="0">
                <a:solidFill>
                  <a:srgbClr val="FF0000"/>
                </a:solidFill>
              </a:rPr>
              <a:t>linguistic acts of referring </a:t>
            </a:r>
            <a:r>
              <a:rPr lang="en-US" dirty="0"/>
              <a:t>and </a:t>
            </a:r>
            <a:r>
              <a:rPr lang="en-US" dirty="0">
                <a:solidFill>
                  <a:srgbClr val="FF0000"/>
                </a:solidFill>
              </a:rPr>
              <a:t>asserting</a:t>
            </a:r>
            <a:r>
              <a:rPr lang="en-US" dirty="0"/>
              <a:t>.</a:t>
            </a:r>
          </a:p>
          <a:p>
            <a:r>
              <a:rPr lang="en-US" dirty="0"/>
              <a:t>We will now spend a little time on an interesting distinction that can be made </a:t>
            </a:r>
            <a:r>
              <a:rPr lang="en-US" dirty="0">
                <a:solidFill>
                  <a:srgbClr val="FF0000"/>
                </a:solidFill>
              </a:rPr>
              <a:t>now that we have established the basic point that assertive utterances do not merely describe some state of affairs, but also carry out acts. </a:t>
            </a:r>
          </a:p>
          <a:p>
            <a:r>
              <a:rPr lang="en-US" dirty="0"/>
              <a:t>This is the distinction between </a:t>
            </a:r>
            <a:r>
              <a:rPr lang="en-US" dirty="0">
                <a:solidFill>
                  <a:srgbClr val="FF0000"/>
                </a:solidFill>
              </a:rPr>
              <a:t>performative utterances </a:t>
            </a:r>
            <a:r>
              <a:rPr lang="en-US" dirty="0"/>
              <a:t>(and sentences) and </a:t>
            </a:r>
            <a:r>
              <a:rPr lang="en-US" dirty="0">
                <a:solidFill>
                  <a:srgbClr val="FF0000"/>
                </a:solidFill>
              </a:rPr>
              <a:t>constative utterances </a:t>
            </a:r>
            <a:r>
              <a:rPr lang="en-US" dirty="0"/>
              <a:t>(and sentences).</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PERFORMATIVE</a:t>
            </a:r>
          </a:p>
        </p:txBody>
      </p:sp>
      <p:sp>
        <p:nvSpPr>
          <p:cNvPr id="3" name="Content Placeholder 2"/>
          <p:cNvSpPr>
            <a:spLocks noGrp="1"/>
          </p:cNvSpPr>
          <p:nvPr>
            <p:ph idx="1"/>
          </p:nvPr>
        </p:nvSpPr>
        <p:spPr/>
        <p:txBody>
          <a:bodyPr/>
          <a:lstStyle/>
          <a:p>
            <a:r>
              <a:rPr lang="en-US" dirty="0"/>
              <a:t>A PERFORMATIVE utterance is one that actually describes the act that it performs, i.e. </a:t>
            </a:r>
            <a:r>
              <a:rPr lang="en-US" dirty="0">
                <a:solidFill>
                  <a:srgbClr val="FF0000"/>
                </a:solidFill>
              </a:rPr>
              <a:t>it PERFORMS some act and SIMULTANEOUSLY DESCRIBES that act</a:t>
            </a:r>
            <a:r>
              <a:rPr lang="en-US" dirty="0"/>
              <a:t>.</a:t>
            </a:r>
          </a:p>
        </p:txBody>
      </p:sp>
    </p:spTree>
  </p:cSld>
  <p:clrMapOvr>
    <a:masterClrMapping/>
  </p:clrMapOvr>
  <p:transition>
    <p:rand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PERFORMATIVE</a:t>
            </a:r>
          </a:p>
        </p:txBody>
      </p:sp>
      <p:sp>
        <p:nvSpPr>
          <p:cNvPr id="3" name="Content Placeholder 2"/>
          <p:cNvSpPr>
            <a:spLocks noGrp="1"/>
          </p:cNvSpPr>
          <p:nvPr>
            <p:ph idx="1"/>
          </p:nvPr>
        </p:nvSpPr>
        <p:spPr/>
        <p:txBody>
          <a:bodyPr>
            <a:normAutofit fontScale="85000" lnSpcReduction="10000"/>
          </a:bodyPr>
          <a:lstStyle/>
          <a:p>
            <a:r>
              <a:rPr lang="en-US" dirty="0"/>
              <a:t>‘I promise to repay you tomorrow’ is </a:t>
            </a:r>
            <a:r>
              <a:rPr lang="en-US" dirty="0" err="1"/>
              <a:t>performative</a:t>
            </a:r>
            <a:r>
              <a:rPr lang="en-US" dirty="0"/>
              <a:t> because in saying it the speaker actually does what the utterance describes, i.e. he promises to repay the hearer the next day. </a:t>
            </a:r>
          </a:p>
          <a:p>
            <a:r>
              <a:rPr lang="en-US" dirty="0"/>
              <a:t>That is, the utterance both describes and is a promise.</a:t>
            </a:r>
          </a:p>
          <a:p>
            <a:r>
              <a:rPr lang="en-US" dirty="0"/>
              <a:t>By contrast, the utterance ‘John promised to repay me tomorrow’, although it describes a promise, is not itself a promise. </a:t>
            </a:r>
          </a:p>
          <a:p>
            <a:r>
              <a:rPr lang="en-US" dirty="0"/>
              <a:t>So this utterance does not simultaneously do what it describes, and is therefore not a </a:t>
            </a:r>
            <a:r>
              <a:rPr lang="en-US" dirty="0" err="1"/>
              <a:t>performative</a:t>
            </a:r>
            <a:r>
              <a:rPr lang="en-US" dirty="0"/>
              <a:t>.</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SPEECH ACTS</a:t>
            </a:r>
          </a:p>
        </p:txBody>
      </p:sp>
      <p:sp>
        <p:nvSpPr>
          <p:cNvPr id="3" name="Content Placeholder 2"/>
          <p:cNvSpPr>
            <a:spLocks noGrp="1"/>
          </p:cNvSpPr>
          <p:nvPr>
            <p:ph idx="1"/>
          </p:nvPr>
        </p:nvSpPr>
        <p:spPr/>
        <p:txBody>
          <a:bodyPr/>
          <a:lstStyle/>
          <a:p>
            <a:r>
              <a:rPr lang="en-US" dirty="0">
                <a:solidFill>
                  <a:srgbClr val="FF0000"/>
                </a:solidFill>
              </a:rPr>
              <a:t>‘Actions speak louder than words’ is a well-known proverb. </a:t>
            </a:r>
          </a:p>
          <a:p>
            <a:r>
              <a:rPr lang="en-US" dirty="0"/>
              <a:t>We will show how, to a large extent, speech is action, and that </a:t>
            </a:r>
            <a:r>
              <a:rPr lang="en-US" dirty="0">
                <a:solidFill>
                  <a:srgbClr val="FF0000"/>
                </a:solidFill>
              </a:rPr>
              <a:t>language can actually be used to do things.</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PERFORMATIVE</a:t>
            </a:r>
          </a:p>
        </p:txBody>
      </p:sp>
      <p:graphicFrame>
        <p:nvGraphicFramePr>
          <p:cNvPr id="4" name="Content Placeholder 3"/>
          <p:cNvGraphicFramePr>
            <a:graphicFrameLocks noGrp="1"/>
          </p:cNvGraphicFramePr>
          <p:nvPr>
            <p:ph idx="1"/>
          </p:nvPr>
        </p:nvGraphicFramePr>
        <p:xfrm>
          <a:off x="457200" y="1600200"/>
          <a:ext cx="8229600" cy="640080"/>
        </p:xfrm>
        <a:graphic>
          <a:graphicData uri="http://schemas.openxmlformats.org/drawingml/2006/table">
            <a:tbl>
              <a:tblPr firstRow="1" bandRow="1">
                <a:tableStyleId>{5C22544A-7EE6-4342-B048-85BDC9FD1C3A}</a:tableStyleId>
              </a:tblPr>
              <a:tblGrid>
                <a:gridCol w="8229600">
                  <a:extLst>
                    <a:ext uri="{9D8B030D-6E8A-4147-A177-3AD203B41FA5}">
                      <a16:colId xmlns:a16="http://schemas.microsoft.com/office/drawing/2014/main" val="20000"/>
                    </a:ext>
                  </a:extLst>
                </a:gridCol>
              </a:tblGrid>
              <a:tr h="370840">
                <a:tc>
                  <a:txBody>
                    <a:bodyPr/>
                    <a:lstStyle/>
                    <a:p>
                      <a:r>
                        <a:rPr lang="en-US" sz="1800" b="1" kern="1200" baseline="0" dirty="0">
                          <a:solidFill>
                            <a:schemeClr val="lt1"/>
                          </a:solidFill>
                          <a:latin typeface="+mn-lt"/>
                          <a:ea typeface="+mn-ea"/>
                          <a:cs typeface="+mn-cs"/>
                        </a:rPr>
                        <a:t>(1) If I say to you, ‘I warn you not to come any closer’, do I, by so saying, actually perform the act of warning you not to come any closer?                                      </a:t>
                      </a:r>
                      <a:r>
                        <a:rPr lang="en-US" sz="1800" b="1" i="1" kern="1200" baseline="0" dirty="0">
                          <a:solidFill>
                            <a:schemeClr val="lt1"/>
                          </a:solidFill>
                          <a:latin typeface="+mn-lt"/>
                          <a:ea typeface="+mn-ea"/>
                          <a:cs typeface="+mn-cs"/>
                        </a:rPr>
                        <a:t>Yes / No</a:t>
                      </a:r>
                      <a:endParaRPr lang="en-US"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5" name="Table 4"/>
          <p:cNvGraphicFramePr>
            <a:graphicFrameLocks noGrp="1"/>
          </p:cNvGraphicFramePr>
          <p:nvPr/>
        </p:nvGraphicFramePr>
        <p:xfrm>
          <a:off x="467544" y="2204864"/>
          <a:ext cx="8208912" cy="640080"/>
        </p:xfrm>
        <a:graphic>
          <a:graphicData uri="http://schemas.openxmlformats.org/drawingml/2006/table">
            <a:tbl>
              <a:tblPr firstRow="1" bandRow="1">
                <a:tableStyleId>{073A0DAA-6AF3-43AB-8588-CEC1D06C72B9}</a:tableStyleId>
              </a:tblPr>
              <a:tblGrid>
                <a:gridCol w="8208912">
                  <a:extLst>
                    <a:ext uri="{9D8B030D-6E8A-4147-A177-3AD203B41FA5}">
                      <a16:colId xmlns:a16="http://schemas.microsoft.com/office/drawing/2014/main" val="20000"/>
                    </a:ext>
                  </a:extLst>
                </a:gridCol>
              </a:tblGrid>
              <a:tr h="370840">
                <a:tc>
                  <a:txBody>
                    <a:bodyPr/>
                    <a:lstStyle/>
                    <a:p>
                      <a:r>
                        <a:rPr lang="en-US" sz="1800" kern="1200" baseline="0" dirty="0"/>
                        <a:t>(2) Does the utterance ‘I warn you not to come any closer’ describe an act of warning by the speaker?                                                                                              Yes / No</a:t>
                      </a:r>
                      <a:endParaRPr lang="en-US" dirty="0"/>
                    </a:p>
                  </a:txBody>
                  <a:tcPr/>
                </a:tc>
                <a:extLst>
                  <a:ext uri="{0D108BD9-81ED-4DB2-BD59-A6C34878D82A}">
                    <a16:rowId xmlns:a16="http://schemas.microsoft.com/office/drawing/2014/main" val="10000"/>
                  </a:ext>
                </a:extLst>
              </a:tr>
            </a:tbl>
          </a:graphicData>
        </a:graphic>
      </p:graphicFrame>
      <p:graphicFrame>
        <p:nvGraphicFramePr>
          <p:cNvPr id="6" name="Table 5"/>
          <p:cNvGraphicFramePr>
            <a:graphicFrameLocks noGrp="1"/>
          </p:cNvGraphicFramePr>
          <p:nvPr/>
        </p:nvGraphicFramePr>
        <p:xfrm>
          <a:off x="467544" y="2852936"/>
          <a:ext cx="8208912" cy="640080"/>
        </p:xfrm>
        <a:graphic>
          <a:graphicData uri="http://schemas.openxmlformats.org/drawingml/2006/table">
            <a:tbl>
              <a:tblPr firstRow="1" bandRow="1">
                <a:tableStyleId>{21E4AEA4-8DFA-4A89-87EB-49C32662AFE0}</a:tableStyleId>
              </a:tblPr>
              <a:tblGrid>
                <a:gridCol w="8208912">
                  <a:extLst>
                    <a:ext uri="{9D8B030D-6E8A-4147-A177-3AD203B41FA5}">
                      <a16:colId xmlns:a16="http://schemas.microsoft.com/office/drawing/2014/main" val="20000"/>
                    </a:ext>
                  </a:extLst>
                </a:gridCol>
              </a:tblGrid>
              <a:tr h="370840">
                <a:tc>
                  <a:txBody>
                    <a:bodyPr/>
                    <a:lstStyle/>
                    <a:p>
                      <a:r>
                        <a:rPr lang="en-US" sz="1800" kern="1200" baseline="0" dirty="0"/>
                        <a:t>(3) Is the utterance ‘I warn you not to come any closer’ a </a:t>
                      </a:r>
                      <a:r>
                        <a:rPr lang="en-US" sz="1800" kern="1200" baseline="0" dirty="0" err="1"/>
                        <a:t>performative</a:t>
                      </a:r>
                      <a:r>
                        <a:rPr lang="en-US" sz="1800" kern="1200" baseline="0" dirty="0"/>
                        <a:t> utterance?                  Yes / No</a:t>
                      </a:r>
                      <a:endParaRPr lang="en-US" dirty="0"/>
                    </a:p>
                  </a:txBody>
                  <a:tcPr/>
                </a:tc>
                <a:extLst>
                  <a:ext uri="{0D108BD9-81ED-4DB2-BD59-A6C34878D82A}">
                    <a16:rowId xmlns:a16="http://schemas.microsoft.com/office/drawing/2014/main" val="10000"/>
                  </a:ext>
                </a:extLst>
              </a:tr>
            </a:tbl>
          </a:graphicData>
        </a:graphic>
      </p:graphicFrame>
      <p:graphicFrame>
        <p:nvGraphicFramePr>
          <p:cNvPr id="7" name="Table 6"/>
          <p:cNvGraphicFramePr>
            <a:graphicFrameLocks noGrp="1"/>
          </p:cNvGraphicFramePr>
          <p:nvPr/>
        </p:nvGraphicFramePr>
        <p:xfrm>
          <a:off x="467544" y="3501008"/>
          <a:ext cx="8208912" cy="640080"/>
        </p:xfrm>
        <a:graphic>
          <a:graphicData uri="http://schemas.openxmlformats.org/drawingml/2006/table">
            <a:tbl>
              <a:tblPr firstRow="1" bandRow="1">
                <a:tableStyleId>{F5AB1C69-6EDB-4FF4-983F-18BD219EF322}</a:tableStyleId>
              </a:tblPr>
              <a:tblGrid>
                <a:gridCol w="8208912">
                  <a:extLst>
                    <a:ext uri="{9D8B030D-6E8A-4147-A177-3AD203B41FA5}">
                      <a16:colId xmlns:a16="http://schemas.microsoft.com/office/drawing/2014/main" val="20000"/>
                    </a:ext>
                  </a:extLst>
                </a:gridCol>
              </a:tblGrid>
              <a:tr h="370840">
                <a:tc>
                  <a:txBody>
                    <a:bodyPr/>
                    <a:lstStyle/>
                    <a:p>
                      <a:r>
                        <a:rPr lang="en-US" sz="1800" kern="1200" baseline="0" dirty="0"/>
                        <a:t>(4) If Sam says to Rachel, ‘I admit that I took 50p from the coffee money’, does he, by so saying, actually perform the act of admitting that he took the money? Yes / No</a:t>
                      </a:r>
                      <a:endParaRPr lang="en-US" dirty="0"/>
                    </a:p>
                  </a:txBody>
                  <a:tcPr/>
                </a:tc>
                <a:extLst>
                  <a:ext uri="{0D108BD9-81ED-4DB2-BD59-A6C34878D82A}">
                    <a16:rowId xmlns:a16="http://schemas.microsoft.com/office/drawing/2014/main" val="10000"/>
                  </a:ext>
                </a:extLst>
              </a:tr>
            </a:tbl>
          </a:graphicData>
        </a:graphic>
      </p:graphicFrame>
      <p:graphicFrame>
        <p:nvGraphicFramePr>
          <p:cNvPr id="8" name="Table 7"/>
          <p:cNvGraphicFramePr>
            <a:graphicFrameLocks noGrp="1"/>
          </p:cNvGraphicFramePr>
          <p:nvPr/>
        </p:nvGraphicFramePr>
        <p:xfrm>
          <a:off x="467544" y="4149080"/>
          <a:ext cx="8208912" cy="370840"/>
        </p:xfrm>
        <a:graphic>
          <a:graphicData uri="http://schemas.openxmlformats.org/drawingml/2006/table">
            <a:tbl>
              <a:tblPr firstRow="1" bandRow="1">
                <a:tableStyleId>{00A15C55-8517-42AA-B614-E9B94910E393}</a:tableStyleId>
              </a:tblPr>
              <a:tblGrid>
                <a:gridCol w="8208912">
                  <a:extLst>
                    <a:ext uri="{9D8B030D-6E8A-4147-A177-3AD203B41FA5}">
                      <a16:colId xmlns:a16="http://schemas.microsoft.com/office/drawing/2014/main" val="20000"/>
                    </a:ext>
                  </a:extLst>
                </a:gridCol>
              </a:tblGrid>
              <a:tr h="370840">
                <a:tc>
                  <a:txBody>
                    <a:bodyPr/>
                    <a:lstStyle/>
                    <a:p>
                      <a:r>
                        <a:rPr lang="en-US" sz="1800" kern="1200" baseline="0" dirty="0"/>
                        <a:t>(5) And does Sam’s utterance describe an act of admission? Yes / No</a:t>
                      </a:r>
                      <a:endParaRPr lang="en-US" dirty="0"/>
                    </a:p>
                  </a:txBody>
                  <a:tcPr/>
                </a:tc>
                <a:extLst>
                  <a:ext uri="{0D108BD9-81ED-4DB2-BD59-A6C34878D82A}">
                    <a16:rowId xmlns:a16="http://schemas.microsoft.com/office/drawing/2014/main" val="10000"/>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618430863"/>
              </p:ext>
            </p:extLst>
          </p:nvPr>
        </p:nvGraphicFramePr>
        <p:xfrm>
          <a:off x="467544" y="4509120"/>
          <a:ext cx="8208912" cy="370840"/>
        </p:xfrm>
        <a:graphic>
          <a:graphicData uri="http://schemas.openxmlformats.org/drawingml/2006/table">
            <a:tbl>
              <a:tblPr firstRow="1" bandRow="1">
                <a:tableStyleId>{7DF18680-E054-41AD-8BC1-D1AEF772440D}</a:tableStyleId>
              </a:tblPr>
              <a:tblGrid>
                <a:gridCol w="8208912">
                  <a:extLst>
                    <a:ext uri="{9D8B030D-6E8A-4147-A177-3AD203B41FA5}">
                      <a16:colId xmlns:a16="http://schemas.microsoft.com/office/drawing/2014/main" val="20000"/>
                    </a:ext>
                  </a:extLst>
                </a:gridCol>
              </a:tblGrid>
              <a:tr h="370840">
                <a:tc>
                  <a:txBody>
                    <a:bodyPr/>
                    <a:lstStyle/>
                    <a:p>
                      <a:r>
                        <a:rPr lang="en-US" sz="1800" kern="1200" baseline="0" dirty="0"/>
                        <a:t>(6) Is ‘I admit that I took 50p from the coffee money’ </a:t>
                      </a:r>
                      <a:r>
                        <a:rPr lang="en-US" sz="1800" kern="1200" baseline="0" dirty="0" err="1"/>
                        <a:t>performative</a:t>
                      </a:r>
                      <a:r>
                        <a:rPr lang="en-US" sz="1800" kern="1200" baseline="0" dirty="0"/>
                        <a:t>?               Yes / No</a:t>
                      </a:r>
                      <a:endParaRPr lang="en-US" dirty="0"/>
                    </a:p>
                  </a:txBody>
                  <a:tcPr/>
                </a:tc>
                <a:extLst>
                  <a:ext uri="{0D108BD9-81ED-4DB2-BD59-A6C34878D82A}">
                    <a16:rowId xmlns:a16="http://schemas.microsoft.com/office/drawing/2014/main" val="10000"/>
                  </a:ext>
                </a:extLst>
              </a:tr>
            </a:tbl>
          </a:graphicData>
        </a:graphic>
      </p:graphicFrame>
      <p:graphicFrame>
        <p:nvGraphicFramePr>
          <p:cNvPr id="10" name="Table 9"/>
          <p:cNvGraphicFramePr>
            <a:graphicFrameLocks noGrp="1"/>
          </p:cNvGraphicFramePr>
          <p:nvPr/>
        </p:nvGraphicFramePr>
        <p:xfrm>
          <a:off x="467544" y="4869160"/>
          <a:ext cx="8208912" cy="640080"/>
        </p:xfrm>
        <a:graphic>
          <a:graphicData uri="http://schemas.openxmlformats.org/drawingml/2006/table">
            <a:tbl>
              <a:tblPr firstRow="1" bandRow="1">
                <a:tableStyleId>{10A1B5D5-9B99-4C35-A422-299274C87663}</a:tableStyleId>
              </a:tblPr>
              <a:tblGrid>
                <a:gridCol w="8208912">
                  <a:extLst>
                    <a:ext uri="{9D8B030D-6E8A-4147-A177-3AD203B41FA5}">
                      <a16:colId xmlns:a16="http://schemas.microsoft.com/office/drawing/2014/main" val="20000"/>
                    </a:ext>
                  </a:extLst>
                </a:gridCol>
              </a:tblGrid>
              <a:tr h="370840">
                <a:tc>
                  <a:txBody>
                    <a:bodyPr/>
                    <a:lstStyle/>
                    <a:p>
                      <a:r>
                        <a:rPr lang="en-US" sz="1800" kern="1200" baseline="0" dirty="0"/>
                        <a:t>(7) If someone says, ‘I’m trying to get this box open with a screwdriver’, does that utterance itself constitute an act of trying to open a box with a screwdriver? Yes / No</a:t>
                      </a:r>
                      <a:endParaRPr lang="en-US" dirty="0"/>
                    </a:p>
                  </a:txBody>
                  <a:tcPr/>
                </a:tc>
                <a:extLst>
                  <a:ext uri="{0D108BD9-81ED-4DB2-BD59-A6C34878D82A}">
                    <a16:rowId xmlns:a16="http://schemas.microsoft.com/office/drawing/2014/main" val="10000"/>
                  </a:ext>
                </a:extLst>
              </a:tr>
            </a:tbl>
          </a:graphicData>
        </a:graphic>
      </p:graphicFrame>
      <p:graphicFrame>
        <p:nvGraphicFramePr>
          <p:cNvPr id="11" name="Table 10"/>
          <p:cNvGraphicFramePr>
            <a:graphicFrameLocks noGrp="1"/>
          </p:cNvGraphicFramePr>
          <p:nvPr/>
        </p:nvGraphicFramePr>
        <p:xfrm>
          <a:off x="467544" y="5517232"/>
          <a:ext cx="8208912" cy="370840"/>
        </p:xfrm>
        <a:graphic>
          <a:graphicData uri="http://schemas.openxmlformats.org/drawingml/2006/table">
            <a:tbl>
              <a:tblPr firstRow="1" bandRow="1">
                <a:tableStyleId>{68D230F3-CF80-4859-8CE7-A43EE81993B5}</a:tableStyleId>
              </a:tblPr>
              <a:tblGrid>
                <a:gridCol w="8208912">
                  <a:extLst>
                    <a:ext uri="{9D8B030D-6E8A-4147-A177-3AD203B41FA5}">
                      <a16:colId xmlns:a16="http://schemas.microsoft.com/office/drawing/2014/main" val="20000"/>
                    </a:ext>
                  </a:extLst>
                </a:gridCol>
              </a:tblGrid>
              <a:tr h="370840">
                <a:tc>
                  <a:txBody>
                    <a:bodyPr/>
                    <a:lstStyle/>
                    <a:p>
                      <a:r>
                        <a:rPr lang="en-US" sz="1800" kern="1200" baseline="0" dirty="0"/>
                        <a:t>(8) Is ‘I’m trying to get this box open with a screwdriver’ </a:t>
                      </a:r>
                      <a:r>
                        <a:rPr lang="en-US" sz="1800" kern="1200" baseline="0" dirty="0" err="1"/>
                        <a:t>performative</a:t>
                      </a:r>
                      <a:r>
                        <a:rPr lang="en-US" sz="1800" kern="1200" baseline="0" dirty="0"/>
                        <a:t>?          Yes / No</a:t>
                      </a:r>
                      <a:endParaRPr lang="en-US" dirty="0"/>
                    </a:p>
                  </a:txBody>
                  <a:tcPr/>
                </a:tc>
                <a:extLst>
                  <a:ext uri="{0D108BD9-81ED-4DB2-BD59-A6C34878D82A}">
                    <a16:rowId xmlns:a16="http://schemas.microsoft.com/office/drawing/2014/main" val="10000"/>
                  </a:ext>
                </a:extLst>
              </a:tr>
            </a:tbl>
          </a:graphicData>
        </a:graphic>
      </p:graphicFrame>
      <p:graphicFrame>
        <p:nvGraphicFramePr>
          <p:cNvPr id="12" name="Table 11"/>
          <p:cNvGraphicFramePr>
            <a:graphicFrameLocks noGrp="1"/>
          </p:cNvGraphicFramePr>
          <p:nvPr/>
        </p:nvGraphicFramePr>
        <p:xfrm>
          <a:off x="1619672" y="5949280"/>
          <a:ext cx="6120680" cy="701040"/>
        </p:xfrm>
        <a:graphic>
          <a:graphicData uri="http://schemas.openxmlformats.org/drawingml/2006/table">
            <a:tbl>
              <a:tblPr firstRow="1" bandRow="1">
                <a:tableStyleId>{5FD0F851-EC5A-4D38-B0AD-8093EC10F338}</a:tableStyleId>
              </a:tblPr>
              <a:tblGrid>
                <a:gridCol w="6120680">
                  <a:extLst>
                    <a:ext uri="{9D8B030D-6E8A-4147-A177-3AD203B41FA5}">
                      <a16:colId xmlns:a16="http://schemas.microsoft.com/office/drawing/2014/main" val="20000"/>
                    </a:ext>
                  </a:extLst>
                </a:gridCol>
              </a:tblGrid>
              <a:tr h="370840">
                <a:tc>
                  <a:txBody>
                    <a:bodyPr/>
                    <a:lstStyle/>
                    <a:p>
                      <a:r>
                        <a:rPr lang="en-US" sz="2000" kern="1200" baseline="0" dirty="0"/>
                        <a:t>(1) Yes (2) Yes (3) Yes (4) Yes (5) Yes (6) Yes (7) No, although it does describe such an act. (8) No</a:t>
                      </a:r>
                      <a:endParaRPr lang="en-US" sz="2000" dirty="0"/>
                    </a:p>
                  </a:txBody>
                  <a:tcPr/>
                </a:tc>
                <a:extLst>
                  <a:ext uri="{0D108BD9-81ED-4DB2-BD59-A6C34878D82A}">
                    <a16:rowId xmlns:a16="http://schemas.microsoft.com/office/drawing/2014/main" val="10000"/>
                  </a:ext>
                </a:extLst>
              </a:tr>
            </a:tbl>
          </a:graphicData>
        </a:graphic>
      </p:graphicFrame>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linds(horizontal)">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blinds(horizontal)">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blinds(horizontal)">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blinds(horizontal)">
                                      <p:cBhvr>
                                        <p:cTn id="42" dur="5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blinds(horizontal)">
                                      <p:cBhvr>
                                        <p:cTn id="4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CONSTATIVE</a:t>
            </a:r>
          </a:p>
        </p:txBody>
      </p:sp>
      <p:sp>
        <p:nvSpPr>
          <p:cNvPr id="3" name="Content Placeholder 2"/>
          <p:cNvSpPr>
            <a:spLocks noGrp="1"/>
          </p:cNvSpPr>
          <p:nvPr>
            <p:ph idx="1"/>
          </p:nvPr>
        </p:nvSpPr>
        <p:spPr/>
        <p:txBody>
          <a:bodyPr/>
          <a:lstStyle/>
          <a:p>
            <a:r>
              <a:rPr lang="en-ZA" dirty="0"/>
              <a:t>Opposed to </a:t>
            </a:r>
            <a:r>
              <a:rPr lang="en-ZA" dirty="0" err="1"/>
              <a:t>performative</a:t>
            </a:r>
            <a:r>
              <a:rPr lang="en-ZA" dirty="0"/>
              <a:t> utterances are </a:t>
            </a:r>
            <a:r>
              <a:rPr lang="en-ZA" dirty="0" err="1"/>
              <a:t>constative</a:t>
            </a:r>
            <a:r>
              <a:rPr lang="en-ZA" dirty="0"/>
              <a:t> utterances. These can be defined very simply.</a:t>
            </a:r>
          </a:p>
          <a:p>
            <a:r>
              <a:rPr lang="en-ZA" dirty="0">
                <a:solidFill>
                  <a:srgbClr val="FF0000"/>
                </a:solidFill>
              </a:rPr>
              <a:t>A CONSTATIVE utterance is one which makes an ASSERTION (i.e. it is often the utterance of a declarative sentence</a:t>
            </a:r>
            <a:r>
              <a:rPr lang="en-ZA" dirty="0"/>
              <a:t>) but is NOT </a:t>
            </a:r>
            <a:r>
              <a:rPr lang="en-ZA" dirty="0" err="1"/>
              <a:t>performative</a:t>
            </a:r>
            <a:r>
              <a:rPr lang="en-ZA" dirty="0"/>
              <a:t>.</a:t>
            </a:r>
          </a:p>
        </p:txBody>
      </p:sp>
    </p:spTree>
    <p:extLst>
      <p:ext uri="{BB962C8B-B14F-4D97-AF65-F5344CB8AC3E}">
        <p14:creationId xmlns:p14="http://schemas.microsoft.com/office/powerpoint/2010/main" val="670457049"/>
      </p:ext>
    </p:extLst>
  </p:cSld>
  <p:clrMapOvr>
    <a:masterClrMapping/>
  </p:clrMapOvr>
  <p:transition>
    <p:random/>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solidFill>
                  <a:srgbClr val="FF0000"/>
                </a:solidFill>
              </a:rPr>
              <a:t>CONSTATIVE</a:t>
            </a:r>
          </a:p>
        </p:txBody>
      </p:sp>
      <p:sp>
        <p:nvSpPr>
          <p:cNvPr id="3" name="Content Placeholder 2"/>
          <p:cNvSpPr>
            <a:spLocks noGrp="1"/>
          </p:cNvSpPr>
          <p:nvPr>
            <p:ph idx="1"/>
          </p:nvPr>
        </p:nvSpPr>
        <p:spPr/>
        <p:txBody>
          <a:bodyPr/>
          <a:lstStyle/>
          <a:p>
            <a:r>
              <a:rPr lang="en-ZA" dirty="0"/>
              <a:t>Example:</a:t>
            </a:r>
          </a:p>
          <a:p>
            <a:r>
              <a:rPr lang="en-ZA" dirty="0">
                <a:solidFill>
                  <a:srgbClr val="FF0000"/>
                </a:solidFill>
              </a:rPr>
              <a:t>‘I’m trying to get this box open with a screwdriver</a:t>
            </a:r>
            <a:r>
              <a:rPr lang="en-ZA" dirty="0"/>
              <a:t>’ is a </a:t>
            </a:r>
            <a:r>
              <a:rPr lang="en-ZA" dirty="0" err="1"/>
              <a:t>constative</a:t>
            </a:r>
            <a:r>
              <a:rPr lang="en-ZA" dirty="0"/>
              <a:t> utterance, because it makes an assertion about a particular state of affairs, but is not </a:t>
            </a:r>
            <a:r>
              <a:rPr lang="en-ZA" dirty="0" err="1"/>
              <a:t>performative</a:t>
            </a:r>
            <a:r>
              <a:rPr lang="en-ZA" dirty="0"/>
              <a:t>, i.e. the utterance does not simultaneously describe and perform the same act.</a:t>
            </a:r>
          </a:p>
        </p:txBody>
      </p:sp>
    </p:spTree>
    <p:extLst>
      <p:ext uri="{BB962C8B-B14F-4D97-AF65-F5344CB8AC3E}">
        <p14:creationId xmlns:p14="http://schemas.microsoft.com/office/powerpoint/2010/main" val="1926235056"/>
      </p:ext>
    </p:extLst>
  </p:cSld>
  <p:clrMapOvr>
    <a:masterClrMapping/>
  </p:clrMapOvr>
  <p:transition>
    <p:random/>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CONSTATIVE</a:t>
            </a:r>
          </a:p>
        </p:txBody>
      </p:sp>
      <p:sp>
        <p:nvSpPr>
          <p:cNvPr id="3" name="Content Placeholder 2"/>
          <p:cNvSpPr>
            <a:spLocks noGrp="1"/>
          </p:cNvSpPr>
          <p:nvPr>
            <p:ph idx="1"/>
          </p:nvPr>
        </p:nvSpPr>
        <p:spPr/>
        <p:txBody>
          <a:bodyPr/>
          <a:lstStyle/>
          <a:p>
            <a:r>
              <a:rPr lang="en-ZA" dirty="0"/>
              <a:t>Are the following utterances </a:t>
            </a:r>
            <a:r>
              <a:rPr lang="en-ZA" dirty="0" err="1"/>
              <a:t>performative</a:t>
            </a:r>
            <a:r>
              <a:rPr lang="en-ZA" dirty="0"/>
              <a:t> (</a:t>
            </a:r>
            <a:r>
              <a:rPr lang="en-ZA" i="1" dirty="0"/>
              <a:t>P</a:t>
            </a:r>
            <a:r>
              <a:rPr lang="en-ZA" dirty="0"/>
              <a:t>) or </a:t>
            </a:r>
            <a:r>
              <a:rPr lang="en-ZA" dirty="0" err="1"/>
              <a:t>constative</a:t>
            </a:r>
            <a:r>
              <a:rPr lang="en-ZA" dirty="0"/>
              <a:t> (</a:t>
            </a:r>
            <a:r>
              <a:rPr lang="en-ZA" i="1" dirty="0"/>
              <a:t>C</a:t>
            </a:r>
            <a:r>
              <a:rPr lang="en-ZA" dirty="0"/>
              <a:t>)?</a:t>
            </a:r>
          </a:p>
          <a:p>
            <a:pPr marL="0" indent="0">
              <a:buNone/>
            </a:pPr>
            <a:endParaRPr lang="en-ZA" dirty="0"/>
          </a:p>
        </p:txBody>
      </p:sp>
      <p:graphicFrame>
        <p:nvGraphicFramePr>
          <p:cNvPr id="4" name="Table 3"/>
          <p:cNvGraphicFramePr>
            <a:graphicFrameLocks noGrp="1"/>
          </p:cNvGraphicFramePr>
          <p:nvPr>
            <p:extLst>
              <p:ext uri="{D42A27DB-BD31-4B8C-83A1-F6EECF244321}">
                <p14:modId xmlns:p14="http://schemas.microsoft.com/office/powerpoint/2010/main" val="2903605244"/>
              </p:ext>
            </p:extLst>
          </p:nvPr>
        </p:nvGraphicFramePr>
        <p:xfrm>
          <a:off x="1403648" y="2708920"/>
          <a:ext cx="6096000" cy="1737360"/>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val="20000"/>
                    </a:ext>
                  </a:extLst>
                </a:gridCol>
              </a:tblGrid>
              <a:tr h="370840">
                <a:tc>
                  <a:txBody>
                    <a:bodyPr/>
                    <a:lstStyle/>
                    <a:p>
                      <a:r>
                        <a:rPr lang="en-ZA" sz="1800" b="0" i="0" u="none" strike="noStrike" kern="1200" baseline="0" dirty="0">
                          <a:solidFill>
                            <a:schemeClr val="lt1"/>
                          </a:solidFill>
                          <a:latin typeface="+mn-lt"/>
                          <a:ea typeface="+mn-ea"/>
                          <a:cs typeface="+mn-cs"/>
                        </a:rPr>
                        <a:t>(1) ‘I name this ship Hibernia’                                                    </a:t>
                      </a:r>
                      <a:r>
                        <a:rPr lang="en-ZA" sz="1800" b="0" i="1" u="none" strike="noStrike" kern="1200" baseline="0" dirty="0">
                          <a:solidFill>
                            <a:schemeClr val="lt1"/>
                          </a:solidFill>
                          <a:latin typeface="+mn-lt"/>
                          <a:ea typeface="+mn-ea"/>
                          <a:cs typeface="+mn-cs"/>
                        </a:rPr>
                        <a:t>P / C</a:t>
                      </a:r>
                    </a:p>
                    <a:p>
                      <a:r>
                        <a:rPr lang="en-ZA" sz="1800" b="0" i="0" u="none" strike="noStrike" kern="1200" baseline="0" dirty="0">
                          <a:solidFill>
                            <a:schemeClr val="lt1"/>
                          </a:solidFill>
                          <a:latin typeface="+mn-lt"/>
                          <a:ea typeface="+mn-ea"/>
                          <a:cs typeface="+mn-cs"/>
                        </a:rPr>
                        <a:t>(2) ‘I believe in the dictatorship of the Proletariat’                 </a:t>
                      </a:r>
                      <a:r>
                        <a:rPr lang="en-ZA" sz="1800" b="0" i="1" u="none" strike="noStrike" kern="1200" baseline="0" dirty="0">
                          <a:solidFill>
                            <a:schemeClr val="lt1"/>
                          </a:solidFill>
                          <a:latin typeface="+mn-lt"/>
                          <a:ea typeface="+mn-ea"/>
                          <a:cs typeface="+mn-cs"/>
                        </a:rPr>
                        <a:t>P / C</a:t>
                      </a:r>
                    </a:p>
                    <a:p>
                      <a:r>
                        <a:rPr lang="en-ZA" sz="1800" b="0" i="0" u="none" strike="noStrike" kern="1200" baseline="0" dirty="0">
                          <a:solidFill>
                            <a:schemeClr val="lt1"/>
                          </a:solidFill>
                          <a:latin typeface="+mn-lt"/>
                          <a:ea typeface="+mn-ea"/>
                          <a:cs typeface="+mn-cs"/>
                        </a:rPr>
                        <a:t>(3) ‘I admit I was hasty’                                                               </a:t>
                      </a:r>
                      <a:r>
                        <a:rPr lang="en-ZA" sz="1800" b="0" i="1" u="none" strike="noStrike" kern="1200" baseline="0" dirty="0">
                          <a:solidFill>
                            <a:schemeClr val="lt1"/>
                          </a:solidFill>
                          <a:latin typeface="+mn-lt"/>
                          <a:ea typeface="+mn-ea"/>
                          <a:cs typeface="+mn-cs"/>
                        </a:rPr>
                        <a:t>P / C</a:t>
                      </a:r>
                    </a:p>
                    <a:p>
                      <a:r>
                        <a:rPr lang="en-ZA" sz="1800" b="0" i="0" u="none" strike="noStrike" kern="1200" baseline="0" dirty="0">
                          <a:solidFill>
                            <a:schemeClr val="lt1"/>
                          </a:solidFill>
                          <a:latin typeface="+mn-lt"/>
                          <a:ea typeface="+mn-ea"/>
                          <a:cs typeface="+mn-cs"/>
                        </a:rPr>
                        <a:t>(4) ‘I think I was wrong’                                                               </a:t>
                      </a:r>
                      <a:r>
                        <a:rPr lang="en-ZA" sz="1800" b="0" i="1" u="none" strike="noStrike" kern="1200" baseline="0" dirty="0">
                          <a:solidFill>
                            <a:schemeClr val="lt1"/>
                          </a:solidFill>
                          <a:latin typeface="+mn-lt"/>
                          <a:ea typeface="+mn-ea"/>
                          <a:cs typeface="+mn-cs"/>
                        </a:rPr>
                        <a:t>P / C</a:t>
                      </a:r>
                    </a:p>
                    <a:p>
                      <a:r>
                        <a:rPr lang="en-ZA" sz="1800" b="0" i="0" u="none" strike="noStrike" kern="1200" baseline="0" dirty="0">
                          <a:solidFill>
                            <a:schemeClr val="lt1"/>
                          </a:solidFill>
                          <a:latin typeface="+mn-lt"/>
                          <a:ea typeface="+mn-ea"/>
                          <a:cs typeface="+mn-cs"/>
                        </a:rPr>
                        <a:t>(5) ‘I hereby inform you that you are sacked’                          </a:t>
                      </a:r>
                      <a:r>
                        <a:rPr lang="en-ZA" sz="1800" b="0" i="1" u="none" strike="noStrike" kern="1200" baseline="0" dirty="0">
                          <a:solidFill>
                            <a:schemeClr val="lt1"/>
                          </a:solidFill>
                          <a:latin typeface="+mn-lt"/>
                          <a:ea typeface="+mn-ea"/>
                          <a:cs typeface="+mn-cs"/>
                        </a:rPr>
                        <a:t>P / C</a:t>
                      </a:r>
                    </a:p>
                    <a:p>
                      <a:r>
                        <a:rPr lang="en-ZA" sz="1800" b="0" i="0" u="none" strike="noStrike" kern="1200" baseline="0" dirty="0">
                          <a:solidFill>
                            <a:schemeClr val="lt1"/>
                          </a:solidFill>
                          <a:latin typeface="+mn-lt"/>
                          <a:ea typeface="+mn-ea"/>
                          <a:cs typeface="+mn-cs"/>
                        </a:rPr>
                        <a:t>(6) ‘I give you supper every night’                                             </a:t>
                      </a:r>
                      <a:r>
                        <a:rPr lang="en-ZA" sz="1800" b="0" i="1" u="none" strike="noStrike" kern="1200" baseline="0" dirty="0">
                          <a:solidFill>
                            <a:schemeClr val="lt1"/>
                          </a:solidFill>
                          <a:latin typeface="+mn-lt"/>
                          <a:ea typeface="+mn-ea"/>
                          <a:cs typeface="+mn-cs"/>
                        </a:rPr>
                        <a:t>P / C</a:t>
                      </a:r>
                      <a:endParaRPr lang="en-ZA" dirty="0"/>
                    </a:p>
                  </a:txBody>
                  <a:tcPr/>
                </a:tc>
                <a:extLst>
                  <a:ext uri="{0D108BD9-81ED-4DB2-BD59-A6C34878D82A}">
                    <a16:rowId xmlns:a16="http://schemas.microsoft.com/office/drawing/2014/main" val="10000"/>
                  </a:ext>
                </a:extLst>
              </a:tr>
            </a:tbl>
          </a:graphicData>
        </a:graphic>
      </p:graphicFrame>
      <p:sp>
        <p:nvSpPr>
          <p:cNvPr id="5" name="TextBox 4"/>
          <p:cNvSpPr txBox="1"/>
          <p:nvPr/>
        </p:nvSpPr>
        <p:spPr>
          <a:xfrm>
            <a:off x="1403648" y="4725144"/>
            <a:ext cx="6120680" cy="923330"/>
          </a:xfrm>
          <a:prstGeom prst="rect">
            <a:avLst/>
          </a:prstGeom>
          <a:noFill/>
        </p:spPr>
        <p:txBody>
          <a:bodyPr wrap="square" rtlCol="0">
            <a:spAutoFit/>
          </a:bodyPr>
          <a:lstStyle/>
          <a:p>
            <a:r>
              <a:rPr lang="en-ZA" dirty="0"/>
              <a:t>(</a:t>
            </a:r>
            <a:r>
              <a:rPr lang="en-ZA" b="1" dirty="0"/>
              <a:t>1</a:t>
            </a:r>
            <a:r>
              <a:rPr lang="en-ZA" dirty="0"/>
              <a:t>) P (act of naming) (</a:t>
            </a:r>
            <a:r>
              <a:rPr lang="en-ZA" b="1" dirty="0"/>
              <a:t>2</a:t>
            </a:r>
            <a:r>
              <a:rPr lang="en-ZA" dirty="0"/>
              <a:t>) C (only describes belief) (</a:t>
            </a:r>
            <a:r>
              <a:rPr lang="en-ZA" b="1" dirty="0"/>
              <a:t>3</a:t>
            </a:r>
            <a:r>
              <a:rPr lang="en-ZA" dirty="0"/>
              <a:t>) P (act of admission) (</a:t>
            </a:r>
            <a:r>
              <a:rPr lang="en-ZA" b="1" dirty="0"/>
              <a:t>4</a:t>
            </a:r>
            <a:r>
              <a:rPr lang="en-ZA" dirty="0"/>
              <a:t>) C (only describes mental state) (</a:t>
            </a:r>
            <a:r>
              <a:rPr lang="en-ZA" b="1" dirty="0"/>
              <a:t>5</a:t>
            </a:r>
            <a:r>
              <a:rPr lang="en-ZA" dirty="0"/>
              <a:t>) P (act of informing) (</a:t>
            </a:r>
            <a:r>
              <a:rPr lang="en-ZA" b="1" dirty="0"/>
              <a:t>6</a:t>
            </a:r>
            <a:r>
              <a:rPr lang="en-ZA" dirty="0"/>
              <a:t>) C (only describes a state of affairs)</a:t>
            </a:r>
          </a:p>
        </p:txBody>
      </p:sp>
    </p:spTree>
    <p:extLst>
      <p:ext uri="{BB962C8B-B14F-4D97-AF65-F5344CB8AC3E}">
        <p14:creationId xmlns:p14="http://schemas.microsoft.com/office/powerpoint/2010/main" val="502309469"/>
      </p:ext>
    </p:extLst>
  </p:cSld>
  <p:clrMapOvr>
    <a:masterClrMapping/>
  </p:clrMapOvr>
  <p:transition>
    <p:random/>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A PERFORMATIVE VERB</a:t>
            </a:r>
          </a:p>
        </p:txBody>
      </p:sp>
      <p:sp>
        <p:nvSpPr>
          <p:cNvPr id="3" name="Content Placeholder 2"/>
          <p:cNvSpPr>
            <a:spLocks noGrp="1"/>
          </p:cNvSpPr>
          <p:nvPr>
            <p:ph idx="1"/>
          </p:nvPr>
        </p:nvSpPr>
        <p:spPr/>
        <p:txBody>
          <a:bodyPr>
            <a:normAutofit/>
          </a:bodyPr>
          <a:lstStyle/>
          <a:p>
            <a:r>
              <a:rPr lang="en-ZA" dirty="0"/>
              <a:t>You will have noticed that </a:t>
            </a:r>
            <a:r>
              <a:rPr lang="en-ZA" dirty="0">
                <a:solidFill>
                  <a:srgbClr val="FF0000"/>
                </a:solidFill>
              </a:rPr>
              <a:t>many </a:t>
            </a:r>
            <a:r>
              <a:rPr lang="en-ZA" dirty="0" err="1">
                <a:solidFill>
                  <a:srgbClr val="FF0000"/>
                </a:solidFill>
              </a:rPr>
              <a:t>performative</a:t>
            </a:r>
            <a:r>
              <a:rPr lang="en-ZA" dirty="0">
                <a:solidFill>
                  <a:srgbClr val="FF0000"/>
                </a:solidFill>
              </a:rPr>
              <a:t> utterances contain the 1</a:t>
            </a:r>
            <a:r>
              <a:rPr lang="en-ZA" baseline="30000" dirty="0">
                <a:solidFill>
                  <a:srgbClr val="FF0000"/>
                </a:solidFill>
              </a:rPr>
              <a:t>st</a:t>
            </a:r>
            <a:r>
              <a:rPr lang="en-ZA" dirty="0">
                <a:solidFill>
                  <a:srgbClr val="FF0000"/>
                </a:solidFill>
              </a:rPr>
              <a:t> person pronoun ‘I’, followed by a certain type of verb in the present tense.</a:t>
            </a:r>
          </a:p>
          <a:p>
            <a:r>
              <a:rPr lang="en-ZA" dirty="0"/>
              <a:t>E.g. ‘I promise . . .’, ‘I admit . . .’, ‘I congratulate . . .’, etc. </a:t>
            </a:r>
          </a:p>
          <a:p>
            <a:r>
              <a:rPr lang="en-ZA" dirty="0"/>
              <a:t>These are all verbs which describe speech acts. We classify them as </a:t>
            </a:r>
            <a:r>
              <a:rPr lang="en-ZA" dirty="0" err="1"/>
              <a:t>performative</a:t>
            </a:r>
            <a:r>
              <a:rPr lang="en-ZA" dirty="0"/>
              <a:t> verbs.</a:t>
            </a:r>
          </a:p>
        </p:txBody>
      </p:sp>
    </p:spTree>
    <p:extLst>
      <p:ext uri="{BB962C8B-B14F-4D97-AF65-F5344CB8AC3E}">
        <p14:creationId xmlns:p14="http://schemas.microsoft.com/office/powerpoint/2010/main" val="2806279394"/>
      </p:ext>
    </p:extLst>
  </p:cSld>
  <p:clrMapOvr>
    <a:masterClrMapping/>
  </p:clrMapOvr>
  <p:transition>
    <p:random/>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A PERFORMATIVE VERB</a:t>
            </a:r>
          </a:p>
        </p:txBody>
      </p:sp>
      <p:sp>
        <p:nvSpPr>
          <p:cNvPr id="3" name="Content Placeholder 2"/>
          <p:cNvSpPr>
            <a:spLocks noGrp="1"/>
          </p:cNvSpPr>
          <p:nvPr>
            <p:ph idx="1"/>
          </p:nvPr>
        </p:nvSpPr>
        <p:spPr/>
        <p:txBody>
          <a:bodyPr/>
          <a:lstStyle/>
          <a:p>
            <a:r>
              <a:rPr lang="en-ZA" dirty="0"/>
              <a:t>A PERFORMATIVE VERB is one which, when used in a simple positive present tense sentence, with a 1st person singular subject, can make the utterance of that sentence </a:t>
            </a:r>
            <a:r>
              <a:rPr lang="en-ZA" dirty="0" err="1"/>
              <a:t>performative</a:t>
            </a:r>
            <a:r>
              <a:rPr lang="en-ZA" dirty="0"/>
              <a:t>.</a:t>
            </a:r>
          </a:p>
        </p:txBody>
      </p:sp>
    </p:spTree>
    <p:extLst>
      <p:ext uri="{BB962C8B-B14F-4D97-AF65-F5344CB8AC3E}">
        <p14:creationId xmlns:p14="http://schemas.microsoft.com/office/powerpoint/2010/main" val="1634891709"/>
      </p:ext>
    </p:extLst>
  </p:cSld>
  <p:clrMapOvr>
    <a:masterClrMapping/>
  </p:clrMapOvr>
  <p:transition>
    <p:random/>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A PERFORMATIVE VERB</a:t>
            </a:r>
          </a:p>
        </p:txBody>
      </p:sp>
      <p:sp>
        <p:nvSpPr>
          <p:cNvPr id="3" name="Content Placeholder 2"/>
          <p:cNvSpPr>
            <a:spLocks noGrp="1"/>
          </p:cNvSpPr>
          <p:nvPr>
            <p:ph idx="1"/>
          </p:nvPr>
        </p:nvSpPr>
        <p:spPr/>
        <p:txBody>
          <a:bodyPr/>
          <a:lstStyle/>
          <a:p>
            <a:r>
              <a:rPr lang="en-ZA" i="1" dirty="0"/>
              <a:t>Sentence </a:t>
            </a:r>
            <a:r>
              <a:rPr lang="en-ZA" dirty="0"/>
              <a:t>is a </a:t>
            </a:r>
            <a:r>
              <a:rPr lang="en-ZA" dirty="0" err="1"/>
              <a:t>performative</a:t>
            </a:r>
            <a:r>
              <a:rPr lang="en-ZA" dirty="0"/>
              <a:t> verb because, for example, ‘I sentence you to be hanged by the neck’ is a </a:t>
            </a:r>
            <a:r>
              <a:rPr lang="en-ZA" dirty="0" err="1"/>
              <a:t>performative</a:t>
            </a:r>
            <a:r>
              <a:rPr lang="en-ZA" dirty="0"/>
              <a:t> utterance.</a:t>
            </a:r>
          </a:p>
          <a:p>
            <a:r>
              <a:rPr lang="en-ZA" i="1" dirty="0"/>
              <a:t>Punish </a:t>
            </a:r>
            <a:r>
              <a:rPr lang="en-ZA" dirty="0"/>
              <a:t>is not a </a:t>
            </a:r>
            <a:r>
              <a:rPr lang="en-ZA" dirty="0" err="1"/>
              <a:t>performative</a:t>
            </a:r>
            <a:r>
              <a:rPr lang="en-ZA" dirty="0"/>
              <a:t> verb because, for example, ‘I punish you’ is not a </a:t>
            </a:r>
            <a:r>
              <a:rPr lang="en-ZA" dirty="0" err="1"/>
              <a:t>performative</a:t>
            </a:r>
            <a:r>
              <a:rPr lang="en-ZA" dirty="0"/>
              <a:t> utterance.</a:t>
            </a:r>
          </a:p>
        </p:txBody>
      </p:sp>
    </p:spTree>
    <p:extLst>
      <p:ext uri="{BB962C8B-B14F-4D97-AF65-F5344CB8AC3E}">
        <p14:creationId xmlns:p14="http://schemas.microsoft.com/office/powerpoint/2010/main" val="3353513998"/>
      </p:ext>
    </p:extLst>
  </p:cSld>
  <p:clrMapOvr>
    <a:masterClrMapping/>
  </p:clrMapOvr>
  <p:transition>
    <p:random/>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A PERFORMATIVE VERB</a:t>
            </a:r>
          </a:p>
        </p:txBody>
      </p:sp>
      <p:sp>
        <p:nvSpPr>
          <p:cNvPr id="3" name="Content Placeholder 2"/>
          <p:cNvSpPr>
            <a:spLocks noGrp="1"/>
          </p:cNvSpPr>
          <p:nvPr>
            <p:ph idx="1"/>
          </p:nvPr>
        </p:nvSpPr>
        <p:spPr/>
        <p:txBody>
          <a:bodyPr/>
          <a:lstStyle/>
          <a:p>
            <a:r>
              <a:rPr lang="en-ZA" dirty="0"/>
              <a:t>Are the following </a:t>
            </a:r>
            <a:r>
              <a:rPr lang="en-ZA" dirty="0" err="1"/>
              <a:t>performative</a:t>
            </a:r>
            <a:r>
              <a:rPr lang="en-ZA" dirty="0"/>
              <a:t> verbs, or not?</a:t>
            </a:r>
          </a:p>
          <a:p>
            <a:pPr marL="0" indent="0">
              <a:buNone/>
            </a:pPr>
            <a:endParaRPr lang="en-ZA" dirty="0"/>
          </a:p>
        </p:txBody>
      </p:sp>
      <p:graphicFrame>
        <p:nvGraphicFramePr>
          <p:cNvPr id="4" name="Table 3"/>
          <p:cNvGraphicFramePr>
            <a:graphicFrameLocks noGrp="1"/>
          </p:cNvGraphicFramePr>
          <p:nvPr>
            <p:extLst>
              <p:ext uri="{D42A27DB-BD31-4B8C-83A1-F6EECF244321}">
                <p14:modId xmlns:p14="http://schemas.microsoft.com/office/powerpoint/2010/main" val="2714709180"/>
              </p:ext>
            </p:extLst>
          </p:nvPr>
        </p:nvGraphicFramePr>
        <p:xfrm>
          <a:off x="1403648" y="2492896"/>
          <a:ext cx="6096000" cy="1463040"/>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val="20000"/>
                    </a:ext>
                  </a:extLst>
                </a:gridCol>
              </a:tblGrid>
              <a:tr h="370840">
                <a:tc>
                  <a:txBody>
                    <a:bodyPr/>
                    <a:lstStyle/>
                    <a:p>
                      <a:r>
                        <a:rPr lang="en-ZA" sz="1800" b="0" i="0" u="none" strike="noStrike" kern="1200" baseline="0" dirty="0">
                          <a:solidFill>
                            <a:schemeClr val="lt1"/>
                          </a:solidFill>
                          <a:latin typeface="+mn-lt"/>
                          <a:ea typeface="+mn-ea"/>
                          <a:cs typeface="+mn-cs"/>
                        </a:rPr>
                        <a:t>(1) </a:t>
                      </a:r>
                      <a:r>
                        <a:rPr lang="en-ZA" sz="1800" b="0" i="1" u="none" strike="noStrike" kern="1200" baseline="0" dirty="0">
                          <a:solidFill>
                            <a:schemeClr val="lt1"/>
                          </a:solidFill>
                          <a:latin typeface="+mn-lt"/>
                          <a:ea typeface="+mn-ea"/>
                          <a:cs typeface="+mn-cs"/>
                        </a:rPr>
                        <a:t>apologize                                                                           Yes / No</a:t>
                      </a:r>
                    </a:p>
                    <a:p>
                      <a:r>
                        <a:rPr lang="en-ZA" sz="1800" b="0" i="0" u="none" strike="noStrike" kern="1200" baseline="0" dirty="0">
                          <a:solidFill>
                            <a:schemeClr val="lt1"/>
                          </a:solidFill>
                          <a:latin typeface="+mn-lt"/>
                          <a:ea typeface="+mn-ea"/>
                          <a:cs typeface="+mn-cs"/>
                        </a:rPr>
                        <a:t>(2) </a:t>
                      </a:r>
                      <a:r>
                        <a:rPr lang="en-ZA" sz="1800" b="0" i="1" u="none" strike="noStrike" kern="1200" baseline="0" dirty="0">
                          <a:solidFill>
                            <a:schemeClr val="lt1"/>
                          </a:solidFill>
                          <a:latin typeface="+mn-lt"/>
                          <a:ea typeface="+mn-ea"/>
                          <a:cs typeface="+mn-cs"/>
                        </a:rPr>
                        <a:t>authorize                                                                           Yes / No</a:t>
                      </a:r>
                    </a:p>
                    <a:p>
                      <a:r>
                        <a:rPr lang="en-ZA" sz="1800" b="0" i="0" u="none" strike="noStrike" kern="1200" baseline="0" dirty="0">
                          <a:solidFill>
                            <a:schemeClr val="lt1"/>
                          </a:solidFill>
                          <a:latin typeface="+mn-lt"/>
                          <a:ea typeface="+mn-ea"/>
                          <a:cs typeface="+mn-cs"/>
                        </a:rPr>
                        <a:t>(3) </a:t>
                      </a:r>
                      <a:r>
                        <a:rPr lang="en-ZA" sz="1800" b="0" i="1" u="none" strike="noStrike" kern="1200" baseline="0" dirty="0">
                          <a:solidFill>
                            <a:schemeClr val="lt1"/>
                          </a:solidFill>
                          <a:latin typeface="+mn-lt"/>
                          <a:ea typeface="+mn-ea"/>
                          <a:cs typeface="+mn-cs"/>
                        </a:rPr>
                        <a:t>argue                                                                                  Yes / No</a:t>
                      </a:r>
                    </a:p>
                    <a:p>
                      <a:r>
                        <a:rPr lang="en-ZA" sz="1800" b="0" i="0" u="none" strike="noStrike" kern="1200" baseline="0" dirty="0">
                          <a:solidFill>
                            <a:schemeClr val="lt1"/>
                          </a:solidFill>
                          <a:latin typeface="+mn-lt"/>
                          <a:ea typeface="+mn-ea"/>
                          <a:cs typeface="+mn-cs"/>
                        </a:rPr>
                        <a:t>(4) </a:t>
                      </a:r>
                      <a:r>
                        <a:rPr lang="en-ZA" sz="1800" b="0" i="1" u="none" strike="noStrike" kern="1200" baseline="0" dirty="0">
                          <a:solidFill>
                            <a:schemeClr val="lt1"/>
                          </a:solidFill>
                          <a:latin typeface="+mn-lt"/>
                          <a:ea typeface="+mn-ea"/>
                          <a:cs typeface="+mn-cs"/>
                        </a:rPr>
                        <a:t>condemn                                                                            Yes / No</a:t>
                      </a:r>
                    </a:p>
                    <a:p>
                      <a:r>
                        <a:rPr lang="en-ZA" sz="1800" b="0" i="0" u="none" strike="noStrike" kern="1200" baseline="0" dirty="0">
                          <a:solidFill>
                            <a:schemeClr val="lt1"/>
                          </a:solidFill>
                          <a:latin typeface="+mn-lt"/>
                          <a:ea typeface="+mn-ea"/>
                          <a:cs typeface="+mn-cs"/>
                        </a:rPr>
                        <a:t>(5) </a:t>
                      </a:r>
                      <a:r>
                        <a:rPr lang="en-ZA" sz="1800" b="0" i="1" u="none" strike="noStrike" kern="1200" baseline="0" dirty="0">
                          <a:solidFill>
                            <a:schemeClr val="lt1"/>
                          </a:solidFill>
                          <a:latin typeface="+mn-lt"/>
                          <a:ea typeface="+mn-ea"/>
                          <a:cs typeface="+mn-cs"/>
                        </a:rPr>
                        <a:t>squeal                                                                                 Yes / No</a:t>
                      </a:r>
                      <a:endParaRPr lang="en-ZA" dirty="0"/>
                    </a:p>
                  </a:txBody>
                  <a:tcPr/>
                </a:tc>
                <a:extLst>
                  <a:ext uri="{0D108BD9-81ED-4DB2-BD59-A6C34878D82A}">
                    <a16:rowId xmlns:a16="http://schemas.microsoft.com/office/drawing/2014/main" val="10000"/>
                  </a:ext>
                </a:extLst>
              </a:tr>
            </a:tbl>
          </a:graphicData>
        </a:graphic>
      </p:graphicFrame>
      <p:sp>
        <p:nvSpPr>
          <p:cNvPr id="5" name="TextBox 4"/>
          <p:cNvSpPr txBox="1"/>
          <p:nvPr/>
        </p:nvSpPr>
        <p:spPr>
          <a:xfrm>
            <a:off x="1403648" y="4221088"/>
            <a:ext cx="6048672" cy="369332"/>
          </a:xfrm>
          <a:prstGeom prst="rect">
            <a:avLst/>
          </a:prstGeom>
          <a:noFill/>
        </p:spPr>
        <p:txBody>
          <a:bodyPr wrap="square" rtlCol="0">
            <a:spAutoFit/>
          </a:bodyPr>
          <a:lstStyle/>
          <a:p>
            <a:r>
              <a:rPr lang="en-ZA" dirty="0"/>
              <a:t>(</a:t>
            </a:r>
            <a:r>
              <a:rPr lang="en-ZA" b="1" dirty="0"/>
              <a:t>1</a:t>
            </a:r>
            <a:r>
              <a:rPr lang="en-ZA" dirty="0"/>
              <a:t>) Yes (</a:t>
            </a:r>
            <a:r>
              <a:rPr lang="en-ZA" b="1" dirty="0"/>
              <a:t>2</a:t>
            </a:r>
            <a:r>
              <a:rPr lang="en-ZA" dirty="0"/>
              <a:t>) Yes (</a:t>
            </a:r>
            <a:r>
              <a:rPr lang="en-ZA" b="1" dirty="0"/>
              <a:t>3</a:t>
            </a:r>
            <a:r>
              <a:rPr lang="en-ZA" dirty="0"/>
              <a:t>) No (</a:t>
            </a:r>
            <a:r>
              <a:rPr lang="en-ZA" b="1" dirty="0"/>
              <a:t>4</a:t>
            </a:r>
            <a:r>
              <a:rPr lang="en-ZA" dirty="0"/>
              <a:t>) Yes (</a:t>
            </a:r>
            <a:r>
              <a:rPr lang="en-ZA" b="1" dirty="0"/>
              <a:t>5</a:t>
            </a:r>
            <a:r>
              <a:rPr lang="en-ZA" dirty="0"/>
              <a:t>) No</a:t>
            </a:r>
          </a:p>
        </p:txBody>
      </p:sp>
    </p:spTree>
    <p:extLst>
      <p:ext uri="{BB962C8B-B14F-4D97-AF65-F5344CB8AC3E}">
        <p14:creationId xmlns:p14="http://schemas.microsoft.com/office/powerpoint/2010/main" val="3287724047"/>
      </p:ext>
    </p:extLst>
  </p:cSld>
  <p:clrMapOvr>
    <a:masterClrMapping/>
  </p:clrMapOvr>
  <p:transition>
    <p:random/>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A PERFORMATIVE VERB</a:t>
            </a:r>
          </a:p>
        </p:txBody>
      </p:sp>
      <p:sp>
        <p:nvSpPr>
          <p:cNvPr id="3" name="Content Placeholder 2"/>
          <p:cNvSpPr>
            <a:spLocks noGrp="1"/>
          </p:cNvSpPr>
          <p:nvPr>
            <p:ph idx="1"/>
          </p:nvPr>
        </p:nvSpPr>
        <p:spPr/>
        <p:txBody>
          <a:bodyPr>
            <a:normAutofit/>
          </a:bodyPr>
          <a:lstStyle/>
          <a:p>
            <a:r>
              <a:rPr lang="en-ZA" dirty="0"/>
              <a:t>Note that although all of the above verbs describe acts carried out in speech, they are not therefore necessarily </a:t>
            </a:r>
            <a:r>
              <a:rPr lang="en-ZA" dirty="0" err="1"/>
              <a:t>performative</a:t>
            </a:r>
            <a:r>
              <a:rPr lang="en-ZA" dirty="0"/>
              <a:t>. </a:t>
            </a:r>
          </a:p>
          <a:p>
            <a:r>
              <a:rPr lang="en-ZA" dirty="0"/>
              <a:t>Thus although I can argue with you verbally, simply saying ‘I argue’ does not of itself constitute an argument. </a:t>
            </a:r>
          </a:p>
          <a:p>
            <a:r>
              <a:rPr lang="en-ZA" dirty="0"/>
              <a:t>On the other hand, simply saying ‘I warn you’ is of itself enough to administer a warning.</a:t>
            </a:r>
          </a:p>
        </p:txBody>
      </p:sp>
    </p:spTree>
    <p:extLst>
      <p:ext uri="{BB962C8B-B14F-4D97-AF65-F5344CB8AC3E}">
        <p14:creationId xmlns:p14="http://schemas.microsoft.com/office/powerpoint/2010/main" val="112506785"/>
      </p:ext>
    </p:extLst>
  </p:cSld>
  <p:clrMapOvr>
    <a:masterClrMapping/>
  </p:clrMapOvr>
  <p:transition>
    <p:random/>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A PERFORMATIVE VERB</a:t>
            </a:r>
          </a:p>
        </p:txBody>
      </p:sp>
      <p:sp>
        <p:nvSpPr>
          <p:cNvPr id="3" name="Content Placeholder 2"/>
          <p:cNvSpPr>
            <a:spLocks noGrp="1"/>
          </p:cNvSpPr>
          <p:nvPr>
            <p:ph idx="1"/>
          </p:nvPr>
        </p:nvSpPr>
        <p:spPr/>
        <p:txBody>
          <a:bodyPr>
            <a:normAutofit/>
          </a:bodyPr>
          <a:lstStyle/>
          <a:p>
            <a:r>
              <a:rPr lang="en-ZA" dirty="0">
                <a:solidFill>
                  <a:srgbClr val="FF0000"/>
                </a:solidFill>
              </a:rPr>
              <a:t>Naturally enough, there are some borderline cases, in which it is hard to say whether some particular verb is, or is not, </a:t>
            </a:r>
            <a:r>
              <a:rPr lang="en-ZA" dirty="0" err="1">
                <a:solidFill>
                  <a:srgbClr val="FF0000"/>
                </a:solidFill>
              </a:rPr>
              <a:t>performative</a:t>
            </a:r>
            <a:r>
              <a:rPr lang="en-ZA" dirty="0"/>
              <a:t>.</a:t>
            </a:r>
          </a:p>
          <a:p>
            <a:r>
              <a:rPr lang="en-ZA" dirty="0"/>
              <a:t>Many good examples of </a:t>
            </a:r>
            <a:r>
              <a:rPr lang="en-ZA" dirty="0" err="1"/>
              <a:t>performative</a:t>
            </a:r>
            <a:r>
              <a:rPr lang="en-ZA" dirty="0"/>
              <a:t> verbs occur in standardized and stereotyped formulae used in public ceremonies, such as </a:t>
            </a:r>
            <a:r>
              <a:rPr lang="en-ZA" i="1" dirty="0"/>
              <a:t>pronounce </a:t>
            </a:r>
            <a:r>
              <a:rPr lang="en-ZA" dirty="0"/>
              <a:t>in ‘I pronounce you man and wife’ in a marriage ceremony.</a:t>
            </a:r>
          </a:p>
        </p:txBody>
      </p:sp>
    </p:spTree>
    <p:extLst>
      <p:ext uri="{BB962C8B-B14F-4D97-AF65-F5344CB8AC3E}">
        <p14:creationId xmlns:p14="http://schemas.microsoft.com/office/powerpoint/2010/main" val="697385756"/>
      </p:ext>
    </p:extLst>
  </p:cSld>
  <p:clrMapOvr>
    <a:masterClrMapping/>
  </p:clrMapOvr>
  <p:transition>
    <p:rand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SPEECH ACTS</a:t>
            </a:r>
          </a:p>
        </p:txBody>
      </p:sp>
      <p:sp>
        <p:nvSpPr>
          <p:cNvPr id="3" name="Content Placeholder 2"/>
          <p:cNvSpPr>
            <a:spLocks noGrp="1"/>
          </p:cNvSpPr>
          <p:nvPr>
            <p:ph idx="1"/>
          </p:nvPr>
        </p:nvSpPr>
        <p:spPr/>
        <p:txBody>
          <a:bodyPr>
            <a:normAutofit lnSpcReduction="10000"/>
          </a:bodyPr>
          <a:lstStyle/>
          <a:p>
            <a:r>
              <a:rPr lang="en-US" dirty="0"/>
              <a:t>When a speaker, in appropriate circumstances, makes an utterance containing a referring expression, he carries out a certain act, an act of referring.</a:t>
            </a:r>
          </a:p>
          <a:p>
            <a:r>
              <a:rPr lang="en-US" dirty="0"/>
              <a:t>Referring is typically a linguistic act, but we shall see that </a:t>
            </a:r>
            <a:r>
              <a:rPr lang="en-US" dirty="0">
                <a:solidFill>
                  <a:srgbClr val="FF0000"/>
                </a:solidFill>
              </a:rPr>
              <a:t>it is possible to carry out all sorts of other acts using language</a:t>
            </a:r>
            <a:r>
              <a:rPr lang="en-US" dirty="0"/>
              <a:t>.</a:t>
            </a:r>
          </a:p>
          <a:p>
            <a:r>
              <a:rPr lang="en-US" dirty="0"/>
              <a:t>We will start with another obviously linguistic act, that of stating or asserting.</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A PERFORMATIVE VERB</a:t>
            </a:r>
          </a:p>
        </p:txBody>
      </p:sp>
      <p:sp>
        <p:nvSpPr>
          <p:cNvPr id="3" name="Content Placeholder 2"/>
          <p:cNvSpPr>
            <a:spLocks noGrp="1"/>
          </p:cNvSpPr>
          <p:nvPr>
            <p:ph idx="1"/>
          </p:nvPr>
        </p:nvSpPr>
        <p:spPr/>
        <p:txBody>
          <a:bodyPr/>
          <a:lstStyle/>
          <a:p>
            <a:r>
              <a:rPr lang="en-ZA" dirty="0"/>
              <a:t>Think of three or more examples of </a:t>
            </a:r>
            <a:r>
              <a:rPr lang="en-ZA" dirty="0" err="1"/>
              <a:t>performative</a:t>
            </a:r>
            <a:r>
              <a:rPr lang="en-ZA" dirty="0"/>
              <a:t> verbs used in the formulae of conventionalized public and social occasions.</a:t>
            </a:r>
          </a:p>
          <a:p>
            <a:r>
              <a:rPr lang="en-ZA" dirty="0"/>
              <a:t>........................................................................................................................................................................................................................................................................................................</a:t>
            </a:r>
          </a:p>
        </p:txBody>
      </p:sp>
      <p:sp>
        <p:nvSpPr>
          <p:cNvPr id="4" name="TextBox 3"/>
          <p:cNvSpPr txBox="1"/>
          <p:nvPr/>
        </p:nvSpPr>
        <p:spPr>
          <a:xfrm>
            <a:off x="910177" y="3212976"/>
            <a:ext cx="5472608" cy="369332"/>
          </a:xfrm>
          <a:prstGeom prst="rect">
            <a:avLst/>
          </a:prstGeom>
          <a:noFill/>
        </p:spPr>
        <p:txBody>
          <a:bodyPr wrap="square" rtlCol="0">
            <a:spAutoFit/>
          </a:bodyPr>
          <a:lstStyle/>
          <a:p>
            <a:r>
              <a:rPr lang="en-ZA" i="1" dirty="0"/>
              <a:t>name </a:t>
            </a:r>
            <a:r>
              <a:rPr lang="en-ZA" dirty="0"/>
              <a:t>(e.g. ‘I name this ship Titanic’);</a:t>
            </a:r>
          </a:p>
        </p:txBody>
      </p:sp>
      <p:sp>
        <p:nvSpPr>
          <p:cNvPr id="5" name="TextBox 4"/>
          <p:cNvSpPr txBox="1"/>
          <p:nvPr/>
        </p:nvSpPr>
        <p:spPr>
          <a:xfrm>
            <a:off x="930749" y="3707740"/>
            <a:ext cx="6614151" cy="369332"/>
          </a:xfrm>
          <a:prstGeom prst="rect">
            <a:avLst/>
          </a:prstGeom>
          <a:noFill/>
        </p:spPr>
        <p:txBody>
          <a:bodyPr wrap="square" rtlCol="0">
            <a:spAutoFit/>
          </a:bodyPr>
          <a:lstStyle/>
          <a:p>
            <a:r>
              <a:rPr lang="en-ZA" i="1" dirty="0"/>
              <a:t>baptize</a:t>
            </a:r>
            <a:r>
              <a:rPr lang="en-ZA" dirty="0"/>
              <a:t>; </a:t>
            </a:r>
            <a:r>
              <a:rPr lang="en-ZA" i="1" dirty="0"/>
              <a:t>object </a:t>
            </a:r>
            <a:r>
              <a:rPr lang="en-ZA" dirty="0"/>
              <a:t>(e.g. ‘I object, your Honour’);</a:t>
            </a:r>
          </a:p>
        </p:txBody>
      </p:sp>
      <p:sp>
        <p:nvSpPr>
          <p:cNvPr id="6" name="TextBox 5"/>
          <p:cNvSpPr txBox="1"/>
          <p:nvPr/>
        </p:nvSpPr>
        <p:spPr>
          <a:xfrm>
            <a:off x="982185" y="4211796"/>
            <a:ext cx="5400600" cy="369332"/>
          </a:xfrm>
          <a:prstGeom prst="rect">
            <a:avLst/>
          </a:prstGeom>
          <a:noFill/>
        </p:spPr>
        <p:txBody>
          <a:bodyPr wrap="square" rtlCol="0">
            <a:spAutoFit/>
          </a:bodyPr>
          <a:lstStyle/>
          <a:p>
            <a:r>
              <a:rPr lang="en-ZA" i="1" dirty="0"/>
              <a:t>declare </a:t>
            </a:r>
            <a:r>
              <a:rPr lang="en-ZA" dirty="0"/>
              <a:t>(e.g. ‘I declare this bridge open’);</a:t>
            </a:r>
          </a:p>
        </p:txBody>
      </p:sp>
      <p:sp>
        <p:nvSpPr>
          <p:cNvPr id="7" name="TextBox 6"/>
          <p:cNvSpPr txBox="1"/>
          <p:nvPr/>
        </p:nvSpPr>
        <p:spPr>
          <a:xfrm>
            <a:off x="982185" y="4653136"/>
            <a:ext cx="5400600" cy="369332"/>
          </a:xfrm>
          <a:prstGeom prst="rect">
            <a:avLst/>
          </a:prstGeom>
          <a:noFill/>
        </p:spPr>
        <p:txBody>
          <a:bodyPr wrap="square" rtlCol="0">
            <a:spAutoFit/>
          </a:bodyPr>
          <a:lstStyle/>
          <a:p>
            <a:r>
              <a:rPr lang="en-ZA" i="1" dirty="0"/>
              <a:t>plead </a:t>
            </a:r>
            <a:r>
              <a:rPr lang="en-ZA" dirty="0"/>
              <a:t>(e.g. ‘I plead Not Guilty’)</a:t>
            </a:r>
          </a:p>
        </p:txBody>
      </p:sp>
    </p:spTree>
    <p:extLst>
      <p:ext uri="{BB962C8B-B14F-4D97-AF65-F5344CB8AC3E}">
        <p14:creationId xmlns:p14="http://schemas.microsoft.com/office/powerpoint/2010/main" val="183939848"/>
      </p:ext>
    </p:extLst>
  </p:cSld>
  <p:clrMapOvr>
    <a:masterClrMapping/>
  </p:clrMapOvr>
  <p:transition>
    <p:random/>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A PERFORMATIVE VERB</a:t>
            </a:r>
          </a:p>
        </p:txBody>
      </p:sp>
      <p:sp>
        <p:nvSpPr>
          <p:cNvPr id="3" name="Content Placeholder 2"/>
          <p:cNvSpPr>
            <a:spLocks noGrp="1"/>
          </p:cNvSpPr>
          <p:nvPr>
            <p:ph idx="1"/>
          </p:nvPr>
        </p:nvSpPr>
        <p:spPr/>
        <p:txBody>
          <a:bodyPr/>
          <a:lstStyle/>
          <a:p>
            <a:r>
              <a:rPr lang="en-ZA" dirty="0"/>
              <a:t>As noted above, </a:t>
            </a:r>
            <a:r>
              <a:rPr lang="en-ZA" dirty="0" err="1"/>
              <a:t>performative</a:t>
            </a:r>
            <a:r>
              <a:rPr lang="en-ZA" dirty="0"/>
              <a:t> utterances contain a </a:t>
            </a:r>
            <a:r>
              <a:rPr lang="en-ZA" dirty="0" err="1"/>
              <a:t>performative</a:t>
            </a:r>
            <a:r>
              <a:rPr lang="en-ZA" dirty="0"/>
              <a:t> verb, and many have 1st person singular subjects and are in the present tense. </a:t>
            </a:r>
          </a:p>
          <a:p>
            <a:r>
              <a:rPr lang="en-ZA" dirty="0"/>
              <a:t>But there are </a:t>
            </a:r>
            <a:r>
              <a:rPr lang="en-ZA" dirty="0">
                <a:solidFill>
                  <a:srgbClr val="FF0000"/>
                </a:solidFill>
              </a:rPr>
              <a:t>exceptions </a:t>
            </a:r>
            <a:r>
              <a:rPr lang="en-ZA" dirty="0"/>
              <a:t>to this pattern.</a:t>
            </a:r>
          </a:p>
        </p:txBody>
      </p:sp>
    </p:spTree>
    <p:extLst>
      <p:ext uri="{BB962C8B-B14F-4D97-AF65-F5344CB8AC3E}">
        <p14:creationId xmlns:p14="http://schemas.microsoft.com/office/powerpoint/2010/main" val="3276620455"/>
      </p:ext>
    </p:extLst>
  </p:cSld>
  <p:clrMapOvr>
    <a:masterClrMapping/>
  </p:clrMapOvr>
  <p:transition>
    <p:random/>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A PERFORMATIVE VERB</a:t>
            </a:r>
          </a:p>
        </p:txBody>
      </p:sp>
      <p:sp>
        <p:nvSpPr>
          <p:cNvPr id="3" name="Content Placeholder 2"/>
          <p:cNvSpPr>
            <a:spLocks noGrp="1"/>
          </p:cNvSpPr>
          <p:nvPr>
            <p:ph idx="1"/>
          </p:nvPr>
        </p:nvSpPr>
        <p:spPr/>
        <p:txBody>
          <a:bodyPr/>
          <a:lstStyle/>
          <a:p>
            <a:r>
              <a:rPr lang="en-ZA" dirty="0"/>
              <a:t>Some of the following utterances are exceptions to the statement that all </a:t>
            </a:r>
            <a:r>
              <a:rPr lang="en-ZA" dirty="0" err="1"/>
              <a:t>performative</a:t>
            </a:r>
            <a:r>
              <a:rPr lang="en-ZA" dirty="0"/>
              <a:t> utterances have 1st person singular subjects.</a:t>
            </a:r>
          </a:p>
          <a:p>
            <a:r>
              <a:rPr lang="en-ZA" dirty="0"/>
              <a:t>Which utterances are the exceptions? (Indicate your answer by underlining the exceptions.)</a:t>
            </a:r>
          </a:p>
        </p:txBody>
      </p:sp>
    </p:spTree>
    <p:extLst>
      <p:ext uri="{BB962C8B-B14F-4D97-AF65-F5344CB8AC3E}">
        <p14:creationId xmlns:p14="http://schemas.microsoft.com/office/powerpoint/2010/main" val="2822375667"/>
      </p:ext>
    </p:extLst>
  </p:cSld>
  <p:clrMapOvr>
    <a:masterClrMapping/>
  </p:clrMapOvr>
  <p:transition>
    <p:random/>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A PERFORMATIVE VERB</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22556385"/>
              </p:ext>
            </p:extLst>
          </p:nvPr>
        </p:nvGraphicFramePr>
        <p:xfrm>
          <a:off x="457200" y="1600200"/>
          <a:ext cx="8229600" cy="1737360"/>
        </p:xfrm>
        <a:graphic>
          <a:graphicData uri="http://schemas.openxmlformats.org/drawingml/2006/table">
            <a:tbl>
              <a:tblPr firstRow="1" bandRow="1">
                <a:tableStyleId>{5C22544A-7EE6-4342-B048-85BDC9FD1C3A}</a:tableStyleId>
              </a:tblPr>
              <a:tblGrid>
                <a:gridCol w="8229600">
                  <a:extLst>
                    <a:ext uri="{9D8B030D-6E8A-4147-A177-3AD203B41FA5}">
                      <a16:colId xmlns:a16="http://schemas.microsoft.com/office/drawing/2014/main" val="20000"/>
                    </a:ext>
                  </a:extLst>
                </a:gridCol>
              </a:tblGrid>
              <a:tr h="370840">
                <a:tc>
                  <a:txBody>
                    <a:bodyPr/>
                    <a:lstStyle/>
                    <a:p>
                      <a:r>
                        <a:rPr lang="en-ZA" sz="1800" b="0" i="0" u="none" strike="noStrike" kern="1200" baseline="0" dirty="0">
                          <a:solidFill>
                            <a:schemeClr val="lt1"/>
                          </a:solidFill>
                          <a:latin typeface="+mn-lt"/>
                          <a:ea typeface="+mn-ea"/>
                          <a:cs typeface="+mn-cs"/>
                        </a:rPr>
                        <a:t>(1) ‘You are hereby forbidden to leave this room’</a:t>
                      </a:r>
                    </a:p>
                    <a:p>
                      <a:r>
                        <a:rPr lang="en-ZA" sz="1800" b="0" i="0" u="none" strike="noStrike" kern="1200" baseline="0" dirty="0">
                          <a:solidFill>
                            <a:schemeClr val="lt1"/>
                          </a:solidFill>
                          <a:latin typeface="+mn-lt"/>
                          <a:ea typeface="+mn-ea"/>
                          <a:cs typeface="+mn-cs"/>
                        </a:rPr>
                        <a:t>(2) ‘All passengers on flight number forty-seven are requested to proceed to</a:t>
                      </a:r>
                    </a:p>
                    <a:p>
                      <a:r>
                        <a:rPr lang="en-ZA" sz="1800" b="0" i="0" u="none" strike="noStrike" kern="1200" baseline="0" dirty="0">
                          <a:solidFill>
                            <a:schemeClr val="lt1"/>
                          </a:solidFill>
                          <a:latin typeface="+mn-lt"/>
                          <a:ea typeface="+mn-ea"/>
                          <a:cs typeface="+mn-cs"/>
                        </a:rPr>
                        <a:t>gate ten’</a:t>
                      </a:r>
                    </a:p>
                    <a:p>
                      <a:r>
                        <a:rPr lang="en-ZA" sz="1800" b="0" i="0" u="none" strike="noStrike" kern="1200" baseline="0" dirty="0">
                          <a:solidFill>
                            <a:schemeClr val="lt1"/>
                          </a:solidFill>
                          <a:latin typeface="+mn-lt"/>
                          <a:ea typeface="+mn-ea"/>
                          <a:cs typeface="+mn-cs"/>
                        </a:rPr>
                        <a:t>(3) ‘I suggest that you see a psychiatrist as soon as possible’</a:t>
                      </a:r>
                    </a:p>
                    <a:p>
                      <a:r>
                        <a:rPr lang="en-ZA" sz="1800" b="0" i="0" u="none" strike="noStrike" kern="1200" baseline="0" dirty="0">
                          <a:solidFill>
                            <a:schemeClr val="lt1"/>
                          </a:solidFill>
                          <a:latin typeface="+mn-lt"/>
                          <a:ea typeface="+mn-ea"/>
                          <a:cs typeface="+mn-cs"/>
                        </a:rPr>
                        <a:t>(4) ‘This ship is called Titanic’</a:t>
                      </a:r>
                    </a:p>
                    <a:p>
                      <a:r>
                        <a:rPr lang="en-ZA" sz="1800" b="0" i="0" u="none" strike="noStrike" kern="1200" baseline="0" dirty="0">
                          <a:solidFill>
                            <a:schemeClr val="lt1"/>
                          </a:solidFill>
                          <a:latin typeface="+mn-lt"/>
                          <a:ea typeface="+mn-ea"/>
                          <a:cs typeface="+mn-cs"/>
                        </a:rPr>
                        <a:t>(5) ‘We thank you for the compliment you have paid us’</a:t>
                      </a:r>
                      <a:endParaRPr lang="en-ZA" dirty="0"/>
                    </a:p>
                  </a:txBody>
                  <a:tcPr/>
                </a:tc>
                <a:extLst>
                  <a:ext uri="{0D108BD9-81ED-4DB2-BD59-A6C34878D82A}">
                    <a16:rowId xmlns:a16="http://schemas.microsoft.com/office/drawing/2014/main" val="10000"/>
                  </a:ext>
                </a:extLst>
              </a:tr>
            </a:tbl>
          </a:graphicData>
        </a:graphic>
      </p:graphicFrame>
      <p:sp>
        <p:nvSpPr>
          <p:cNvPr id="5" name="TextBox 4"/>
          <p:cNvSpPr txBox="1"/>
          <p:nvPr/>
        </p:nvSpPr>
        <p:spPr>
          <a:xfrm>
            <a:off x="467544" y="3717032"/>
            <a:ext cx="8208912" cy="1200329"/>
          </a:xfrm>
          <a:prstGeom prst="rect">
            <a:avLst/>
          </a:prstGeom>
          <a:noFill/>
        </p:spPr>
        <p:txBody>
          <a:bodyPr wrap="square" rtlCol="0">
            <a:spAutoFit/>
          </a:bodyPr>
          <a:lstStyle/>
          <a:p>
            <a:r>
              <a:rPr lang="en-ZA" dirty="0"/>
              <a:t>(</a:t>
            </a:r>
            <a:r>
              <a:rPr lang="en-ZA" b="1" dirty="0"/>
              <a:t>1</a:t>
            </a:r>
            <a:r>
              <a:rPr lang="en-ZA" dirty="0"/>
              <a:t>) exception, because </a:t>
            </a:r>
            <a:r>
              <a:rPr lang="en-ZA" dirty="0" err="1"/>
              <a:t>performative</a:t>
            </a:r>
            <a:r>
              <a:rPr lang="en-ZA" dirty="0"/>
              <a:t>, but with a 2nd person subject (</a:t>
            </a:r>
            <a:r>
              <a:rPr lang="en-ZA" b="1" dirty="0"/>
              <a:t>2</a:t>
            </a:r>
            <a:r>
              <a:rPr lang="en-ZA" dirty="0"/>
              <a:t>)</a:t>
            </a:r>
          </a:p>
          <a:p>
            <a:r>
              <a:rPr lang="en-ZA" dirty="0"/>
              <a:t>exception, because </a:t>
            </a:r>
            <a:r>
              <a:rPr lang="en-ZA" dirty="0" err="1"/>
              <a:t>performative</a:t>
            </a:r>
            <a:r>
              <a:rPr lang="en-ZA" dirty="0"/>
              <a:t> but with 3rd person plural subject (</a:t>
            </a:r>
            <a:r>
              <a:rPr lang="en-ZA" b="1" dirty="0"/>
              <a:t>3</a:t>
            </a:r>
            <a:r>
              <a:rPr lang="en-ZA" dirty="0"/>
              <a:t>) not</a:t>
            </a:r>
          </a:p>
          <a:p>
            <a:r>
              <a:rPr lang="en-ZA" dirty="0"/>
              <a:t>an exception (</a:t>
            </a:r>
            <a:r>
              <a:rPr lang="en-ZA" b="1" dirty="0"/>
              <a:t>4</a:t>
            </a:r>
            <a:r>
              <a:rPr lang="en-ZA" dirty="0"/>
              <a:t>) not an exception, because not </a:t>
            </a:r>
            <a:r>
              <a:rPr lang="en-ZA" dirty="0" err="1"/>
              <a:t>performative</a:t>
            </a:r>
            <a:r>
              <a:rPr lang="en-ZA" dirty="0"/>
              <a:t> (</a:t>
            </a:r>
            <a:r>
              <a:rPr lang="en-ZA" b="1" dirty="0"/>
              <a:t>5</a:t>
            </a:r>
            <a:r>
              <a:rPr lang="en-ZA" dirty="0"/>
              <a:t>) exception,</a:t>
            </a:r>
          </a:p>
          <a:p>
            <a:r>
              <a:rPr lang="en-ZA" dirty="0"/>
              <a:t>because </a:t>
            </a:r>
            <a:r>
              <a:rPr lang="en-ZA" dirty="0" err="1"/>
              <a:t>performative</a:t>
            </a:r>
            <a:r>
              <a:rPr lang="en-ZA" dirty="0"/>
              <a:t> but with 1st person plural subject</a:t>
            </a:r>
          </a:p>
        </p:txBody>
      </p:sp>
    </p:spTree>
    <p:extLst>
      <p:ext uri="{BB962C8B-B14F-4D97-AF65-F5344CB8AC3E}">
        <p14:creationId xmlns:p14="http://schemas.microsoft.com/office/powerpoint/2010/main" val="988568975"/>
      </p:ext>
    </p:extLst>
  </p:cSld>
  <p:clrMapOvr>
    <a:masterClrMapping/>
  </p:clrMapOvr>
  <p:transition>
    <p:random/>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A PERFORMATIVE VERB</a:t>
            </a:r>
          </a:p>
        </p:txBody>
      </p:sp>
      <p:sp>
        <p:nvSpPr>
          <p:cNvPr id="3" name="Content Placeholder 2"/>
          <p:cNvSpPr>
            <a:spLocks noGrp="1"/>
          </p:cNvSpPr>
          <p:nvPr>
            <p:ph idx="1"/>
          </p:nvPr>
        </p:nvSpPr>
        <p:spPr/>
        <p:txBody>
          <a:bodyPr>
            <a:normAutofit/>
          </a:bodyPr>
          <a:lstStyle/>
          <a:p>
            <a:r>
              <a:rPr lang="en-ZA" dirty="0">
                <a:highlight>
                  <a:srgbClr val="FFFF00"/>
                </a:highlight>
              </a:rPr>
              <a:t>Although most </a:t>
            </a:r>
            <a:r>
              <a:rPr lang="en-ZA" dirty="0" err="1">
                <a:highlight>
                  <a:srgbClr val="FFFF00"/>
                </a:highlight>
              </a:rPr>
              <a:t>performative</a:t>
            </a:r>
            <a:r>
              <a:rPr lang="en-ZA" dirty="0">
                <a:highlight>
                  <a:srgbClr val="FFFF00"/>
                </a:highlight>
              </a:rPr>
              <a:t> utterances have 1st person singular subjects, there are exceptions. </a:t>
            </a:r>
          </a:p>
          <a:p>
            <a:r>
              <a:rPr lang="en-ZA" dirty="0">
                <a:highlight>
                  <a:srgbClr val="FFFF00"/>
                </a:highlight>
              </a:rPr>
              <a:t>In fact, the most reliable test to determine whether an utterance is </a:t>
            </a:r>
            <a:r>
              <a:rPr lang="en-ZA" dirty="0" err="1">
                <a:highlight>
                  <a:srgbClr val="FFFF00"/>
                </a:highlight>
              </a:rPr>
              <a:t>performative</a:t>
            </a:r>
            <a:r>
              <a:rPr lang="en-ZA" dirty="0">
                <a:highlight>
                  <a:srgbClr val="FFFF00"/>
                </a:highlight>
              </a:rPr>
              <a:t> is to insert the adverbial word </a:t>
            </a:r>
            <a:r>
              <a:rPr lang="en-ZA" i="1" dirty="0">
                <a:solidFill>
                  <a:srgbClr val="FF0000"/>
                </a:solidFill>
                <a:highlight>
                  <a:srgbClr val="FFFF00"/>
                </a:highlight>
              </a:rPr>
              <a:t>hereby</a:t>
            </a:r>
            <a:r>
              <a:rPr lang="en-ZA" i="1" dirty="0">
                <a:highlight>
                  <a:srgbClr val="FFFF00"/>
                </a:highlight>
              </a:rPr>
              <a:t> </a:t>
            </a:r>
            <a:r>
              <a:rPr lang="en-ZA" dirty="0">
                <a:highlight>
                  <a:srgbClr val="FFFF00"/>
                </a:highlight>
              </a:rPr>
              <a:t>immediately before the verb and see if the modified utterance is acceptable.</a:t>
            </a:r>
          </a:p>
        </p:txBody>
      </p:sp>
    </p:spTree>
    <p:extLst>
      <p:ext uri="{BB962C8B-B14F-4D97-AF65-F5344CB8AC3E}">
        <p14:creationId xmlns:p14="http://schemas.microsoft.com/office/powerpoint/2010/main" val="1367074074"/>
      </p:ext>
    </p:extLst>
  </p:cSld>
  <p:clrMapOvr>
    <a:masterClrMapping/>
  </p:clrMapOvr>
  <p:transition>
    <p:random/>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A PERFORMATIVE VERB</a:t>
            </a:r>
          </a:p>
        </p:txBody>
      </p:sp>
      <p:sp>
        <p:nvSpPr>
          <p:cNvPr id="3" name="Content Placeholder 2"/>
          <p:cNvSpPr>
            <a:spLocks noGrp="1"/>
          </p:cNvSpPr>
          <p:nvPr>
            <p:ph idx="1"/>
          </p:nvPr>
        </p:nvSpPr>
        <p:spPr/>
        <p:txBody>
          <a:bodyPr/>
          <a:lstStyle/>
          <a:p>
            <a:r>
              <a:rPr lang="en-ZA" dirty="0"/>
              <a:t>Can </a:t>
            </a:r>
            <a:r>
              <a:rPr lang="en-ZA" i="1" dirty="0"/>
              <a:t>hereby </a:t>
            </a:r>
            <a:r>
              <a:rPr lang="en-ZA" dirty="0"/>
              <a:t>be acceptably inserted in the space indicated in the following utterances?</a:t>
            </a:r>
          </a:p>
        </p:txBody>
      </p:sp>
      <p:graphicFrame>
        <p:nvGraphicFramePr>
          <p:cNvPr id="4" name="Table 3"/>
          <p:cNvGraphicFramePr>
            <a:graphicFrameLocks noGrp="1"/>
          </p:cNvGraphicFramePr>
          <p:nvPr>
            <p:extLst>
              <p:ext uri="{D42A27DB-BD31-4B8C-83A1-F6EECF244321}">
                <p14:modId xmlns:p14="http://schemas.microsoft.com/office/powerpoint/2010/main" val="1471416567"/>
              </p:ext>
            </p:extLst>
          </p:nvPr>
        </p:nvGraphicFramePr>
        <p:xfrm>
          <a:off x="1331640" y="2636912"/>
          <a:ext cx="6096000" cy="2286000"/>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val="20000"/>
                    </a:ext>
                  </a:extLst>
                </a:gridCol>
              </a:tblGrid>
              <a:tr h="370840">
                <a:tc>
                  <a:txBody>
                    <a:bodyPr/>
                    <a:lstStyle/>
                    <a:p>
                      <a:r>
                        <a:rPr lang="en-ZA" sz="1800" b="0" i="0" u="none" strike="noStrike" kern="1200" baseline="0" dirty="0">
                          <a:solidFill>
                            <a:schemeClr val="lt1"/>
                          </a:solidFill>
                          <a:latin typeface="+mn-lt"/>
                          <a:ea typeface="+mn-ea"/>
                          <a:cs typeface="+mn-cs"/>
                        </a:rPr>
                        <a:t>(1) ‘I ( ) give notice that I will lock these doors in sixty seconds’               </a:t>
                      </a:r>
                      <a:r>
                        <a:rPr lang="en-ZA" sz="1800" b="0" i="1" u="none" strike="noStrike" kern="1200" baseline="0" dirty="0">
                          <a:solidFill>
                            <a:schemeClr val="lt1"/>
                          </a:solidFill>
                          <a:latin typeface="+mn-lt"/>
                          <a:ea typeface="+mn-ea"/>
                          <a:cs typeface="+mn-cs"/>
                        </a:rPr>
                        <a:t>Yes / No</a:t>
                      </a:r>
                    </a:p>
                    <a:p>
                      <a:r>
                        <a:rPr lang="en-ZA" sz="1800" b="0" i="0" u="none" strike="noStrike" kern="1200" baseline="0" dirty="0">
                          <a:solidFill>
                            <a:schemeClr val="lt1"/>
                          </a:solidFill>
                          <a:latin typeface="+mn-lt"/>
                          <a:ea typeface="+mn-ea"/>
                          <a:cs typeface="+mn-cs"/>
                        </a:rPr>
                        <a:t>(2) ‘Listeners are ( ) reminded that BBC wireless licences expire</a:t>
                      </a:r>
                    </a:p>
                    <a:p>
                      <a:r>
                        <a:rPr lang="en-ZA" sz="1800" b="0" i="0" u="none" strike="noStrike" kern="1200" baseline="0" dirty="0">
                          <a:solidFill>
                            <a:schemeClr val="lt1"/>
                          </a:solidFill>
                          <a:latin typeface="+mn-lt"/>
                          <a:ea typeface="+mn-ea"/>
                          <a:cs typeface="+mn-cs"/>
                        </a:rPr>
                        <a:t>on April 4th’ </a:t>
                      </a:r>
                      <a:r>
                        <a:rPr lang="en-ZA" sz="1800" b="0" i="1" u="none" strike="noStrike" kern="1200" baseline="0" dirty="0">
                          <a:solidFill>
                            <a:schemeClr val="lt1"/>
                          </a:solidFill>
                          <a:latin typeface="+mn-lt"/>
                          <a:ea typeface="+mn-ea"/>
                          <a:cs typeface="+mn-cs"/>
                        </a:rPr>
                        <a:t>Yes / No</a:t>
                      </a:r>
                    </a:p>
                    <a:p>
                      <a:r>
                        <a:rPr lang="en-ZA" sz="1800" b="0" i="0" u="none" strike="noStrike" kern="1200" baseline="0" dirty="0">
                          <a:solidFill>
                            <a:schemeClr val="lt1"/>
                          </a:solidFill>
                          <a:latin typeface="+mn-lt"/>
                          <a:ea typeface="+mn-ea"/>
                          <a:cs typeface="+mn-cs"/>
                        </a:rPr>
                        <a:t>(3) ‘It ( ) gives me great pleasure to open this building’ </a:t>
                      </a:r>
                      <a:r>
                        <a:rPr lang="en-ZA" sz="1800" b="0" i="1" u="none" strike="noStrike" kern="1200" baseline="0" dirty="0">
                          <a:solidFill>
                            <a:schemeClr val="lt1"/>
                          </a:solidFill>
                          <a:latin typeface="+mn-lt"/>
                          <a:ea typeface="+mn-ea"/>
                          <a:cs typeface="+mn-cs"/>
                        </a:rPr>
                        <a:t>Yes / No</a:t>
                      </a:r>
                    </a:p>
                    <a:p>
                      <a:r>
                        <a:rPr lang="en-ZA" sz="1800" b="0" i="0" u="none" strike="noStrike" kern="1200" baseline="0" dirty="0">
                          <a:solidFill>
                            <a:schemeClr val="lt1"/>
                          </a:solidFill>
                          <a:latin typeface="+mn-lt"/>
                          <a:ea typeface="+mn-ea"/>
                          <a:cs typeface="+mn-cs"/>
                        </a:rPr>
                        <a:t>(4) ‘I ( ) warn you not to talk to my sister again’ </a:t>
                      </a:r>
                      <a:r>
                        <a:rPr lang="en-ZA" sz="1800" b="0" i="1" u="none" strike="noStrike" kern="1200" baseline="0" dirty="0">
                          <a:solidFill>
                            <a:schemeClr val="lt1"/>
                          </a:solidFill>
                          <a:latin typeface="+mn-lt"/>
                          <a:ea typeface="+mn-ea"/>
                          <a:cs typeface="+mn-cs"/>
                        </a:rPr>
                        <a:t>Yes / No</a:t>
                      </a:r>
                    </a:p>
                    <a:p>
                      <a:r>
                        <a:rPr lang="en-ZA" sz="1800" b="0" i="0" u="none" strike="noStrike" kern="1200" baseline="0" dirty="0">
                          <a:solidFill>
                            <a:schemeClr val="lt1"/>
                          </a:solidFill>
                          <a:latin typeface="+mn-lt"/>
                          <a:ea typeface="+mn-ea"/>
                          <a:cs typeface="+mn-cs"/>
                        </a:rPr>
                        <a:t>(5) ‘I ( ) believe in God the Father Almighty, Creator of Heaven</a:t>
                      </a:r>
                    </a:p>
                    <a:p>
                      <a:r>
                        <a:rPr lang="en-ZA" sz="1800" b="0" i="0" u="none" strike="noStrike" kern="1200" baseline="0" dirty="0">
                          <a:solidFill>
                            <a:schemeClr val="lt1"/>
                          </a:solidFill>
                          <a:latin typeface="+mn-lt"/>
                          <a:ea typeface="+mn-ea"/>
                          <a:cs typeface="+mn-cs"/>
                        </a:rPr>
                        <a:t>and Earth’ </a:t>
                      </a:r>
                      <a:r>
                        <a:rPr lang="en-ZA" sz="1800" b="0" i="1" u="none" strike="noStrike" kern="1200" baseline="0" dirty="0">
                          <a:solidFill>
                            <a:schemeClr val="lt1"/>
                          </a:solidFill>
                          <a:latin typeface="+mn-lt"/>
                          <a:ea typeface="+mn-ea"/>
                          <a:cs typeface="+mn-cs"/>
                        </a:rPr>
                        <a:t>Yes / No</a:t>
                      </a:r>
                      <a:endParaRPr lang="en-ZA" dirty="0"/>
                    </a:p>
                  </a:txBody>
                  <a:tcPr/>
                </a:tc>
                <a:extLst>
                  <a:ext uri="{0D108BD9-81ED-4DB2-BD59-A6C34878D82A}">
                    <a16:rowId xmlns:a16="http://schemas.microsoft.com/office/drawing/2014/main" val="10000"/>
                  </a:ext>
                </a:extLst>
              </a:tr>
            </a:tbl>
          </a:graphicData>
        </a:graphic>
      </p:graphicFrame>
      <p:sp>
        <p:nvSpPr>
          <p:cNvPr id="5" name="TextBox 4"/>
          <p:cNvSpPr txBox="1"/>
          <p:nvPr/>
        </p:nvSpPr>
        <p:spPr>
          <a:xfrm>
            <a:off x="1331640" y="5229200"/>
            <a:ext cx="6048672" cy="369332"/>
          </a:xfrm>
          <a:prstGeom prst="rect">
            <a:avLst/>
          </a:prstGeom>
          <a:noFill/>
        </p:spPr>
        <p:txBody>
          <a:bodyPr wrap="square" rtlCol="0">
            <a:spAutoFit/>
          </a:bodyPr>
          <a:lstStyle/>
          <a:p>
            <a:r>
              <a:rPr lang="en-ZA" dirty="0"/>
              <a:t>(</a:t>
            </a:r>
            <a:r>
              <a:rPr lang="en-ZA" b="1" dirty="0"/>
              <a:t>1</a:t>
            </a:r>
            <a:r>
              <a:rPr lang="en-ZA" dirty="0"/>
              <a:t>) Yes (</a:t>
            </a:r>
            <a:r>
              <a:rPr lang="en-ZA" b="1" dirty="0"/>
              <a:t>2</a:t>
            </a:r>
            <a:r>
              <a:rPr lang="en-ZA" dirty="0"/>
              <a:t>) Yes (</a:t>
            </a:r>
            <a:r>
              <a:rPr lang="en-ZA" b="1" dirty="0"/>
              <a:t>3</a:t>
            </a:r>
            <a:r>
              <a:rPr lang="en-ZA" dirty="0"/>
              <a:t>) No (</a:t>
            </a:r>
            <a:r>
              <a:rPr lang="en-ZA" b="1" dirty="0"/>
              <a:t>4</a:t>
            </a:r>
            <a:r>
              <a:rPr lang="en-ZA" dirty="0"/>
              <a:t>) Yes (</a:t>
            </a:r>
            <a:r>
              <a:rPr lang="en-ZA" b="1" dirty="0"/>
              <a:t>5</a:t>
            </a:r>
            <a:r>
              <a:rPr lang="en-ZA" dirty="0"/>
              <a:t>) No</a:t>
            </a:r>
          </a:p>
        </p:txBody>
      </p:sp>
    </p:spTree>
    <p:extLst>
      <p:ext uri="{BB962C8B-B14F-4D97-AF65-F5344CB8AC3E}">
        <p14:creationId xmlns:p14="http://schemas.microsoft.com/office/powerpoint/2010/main" val="1569700119"/>
      </p:ext>
    </p:extLst>
  </p:cSld>
  <p:clrMapOvr>
    <a:masterClrMapping/>
  </p:clrMapOvr>
  <p:transition>
    <p:random/>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A PERFORMATIVE VERB</a:t>
            </a:r>
          </a:p>
        </p:txBody>
      </p:sp>
      <p:sp>
        <p:nvSpPr>
          <p:cNvPr id="3" name="Content Placeholder 2"/>
          <p:cNvSpPr>
            <a:spLocks noGrp="1"/>
          </p:cNvSpPr>
          <p:nvPr>
            <p:ph idx="1"/>
          </p:nvPr>
        </p:nvSpPr>
        <p:spPr/>
        <p:txBody>
          <a:bodyPr/>
          <a:lstStyle/>
          <a:p>
            <a:r>
              <a:rPr lang="en-ZA" dirty="0"/>
              <a:t>If a sentence can be accompanied by </a:t>
            </a:r>
            <a:r>
              <a:rPr lang="en-ZA" i="1" dirty="0"/>
              <a:t>hereby </a:t>
            </a:r>
            <a:r>
              <a:rPr lang="en-ZA" dirty="0">
                <a:solidFill>
                  <a:srgbClr val="FF0000"/>
                </a:solidFill>
              </a:rPr>
              <a:t>without seeming odd</a:t>
            </a:r>
            <a:r>
              <a:rPr lang="en-ZA" dirty="0"/>
              <a:t>, then the utterance of that sentence (in normal circumstances) constitutes a </a:t>
            </a:r>
            <a:r>
              <a:rPr lang="en-ZA" dirty="0" err="1"/>
              <a:t>performative</a:t>
            </a:r>
            <a:r>
              <a:rPr lang="en-ZA" dirty="0"/>
              <a:t> utterance.</a:t>
            </a:r>
          </a:p>
        </p:txBody>
      </p:sp>
    </p:spTree>
    <p:extLst>
      <p:ext uri="{BB962C8B-B14F-4D97-AF65-F5344CB8AC3E}">
        <p14:creationId xmlns:p14="http://schemas.microsoft.com/office/powerpoint/2010/main" val="800827736"/>
      </p:ext>
    </p:extLst>
  </p:cSld>
  <p:clrMapOvr>
    <a:masterClrMapping/>
  </p:clrMapOvr>
  <p:transition>
    <p:random/>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A PERFORMATIVE VERB</a:t>
            </a:r>
          </a:p>
        </p:txBody>
      </p:sp>
      <p:sp>
        <p:nvSpPr>
          <p:cNvPr id="3" name="Content Placeholder 2"/>
          <p:cNvSpPr>
            <a:spLocks noGrp="1"/>
          </p:cNvSpPr>
          <p:nvPr>
            <p:ph idx="1"/>
          </p:nvPr>
        </p:nvSpPr>
        <p:spPr/>
        <p:txBody>
          <a:bodyPr/>
          <a:lstStyle/>
          <a:p>
            <a:r>
              <a:rPr lang="en-ZA" dirty="0"/>
              <a:t>Indicate whether the following sentences are odd or not odd.</a:t>
            </a:r>
          </a:p>
          <a:p>
            <a:pPr marL="0" indent="0">
              <a:buNone/>
            </a:pPr>
            <a:endParaRPr lang="en-ZA" dirty="0"/>
          </a:p>
        </p:txBody>
      </p:sp>
      <p:graphicFrame>
        <p:nvGraphicFramePr>
          <p:cNvPr id="4" name="Table 3"/>
          <p:cNvGraphicFramePr>
            <a:graphicFrameLocks noGrp="1"/>
          </p:cNvGraphicFramePr>
          <p:nvPr>
            <p:extLst>
              <p:ext uri="{D42A27DB-BD31-4B8C-83A1-F6EECF244321}">
                <p14:modId xmlns:p14="http://schemas.microsoft.com/office/powerpoint/2010/main" val="2904506645"/>
              </p:ext>
            </p:extLst>
          </p:nvPr>
        </p:nvGraphicFramePr>
        <p:xfrm>
          <a:off x="1403648" y="2780928"/>
          <a:ext cx="6096000" cy="2560320"/>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val="20000"/>
                    </a:ext>
                  </a:extLst>
                </a:gridCol>
              </a:tblGrid>
              <a:tr h="370840">
                <a:tc>
                  <a:txBody>
                    <a:bodyPr/>
                    <a:lstStyle/>
                    <a:p>
                      <a:r>
                        <a:rPr lang="en-ZA" sz="1800" b="0" i="0" u="none" strike="noStrike" kern="1200" baseline="0" dirty="0">
                          <a:solidFill>
                            <a:schemeClr val="lt1"/>
                          </a:solidFill>
                          <a:latin typeface="+mn-lt"/>
                          <a:ea typeface="+mn-ea"/>
                          <a:cs typeface="+mn-cs"/>
                        </a:rPr>
                        <a:t>(1) </a:t>
                      </a:r>
                      <a:r>
                        <a:rPr lang="en-ZA" sz="1800" b="0" i="1" u="none" strike="noStrike" kern="1200" baseline="0" dirty="0">
                          <a:solidFill>
                            <a:schemeClr val="lt1"/>
                          </a:solidFill>
                          <a:latin typeface="+mn-lt"/>
                          <a:ea typeface="+mn-ea"/>
                          <a:cs typeface="+mn-cs"/>
                        </a:rPr>
                        <a:t>I hereby warn you that you will fail                    Odd / Not odd</a:t>
                      </a:r>
                    </a:p>
                    <a:p>
                      <a:r>
                        <a:rPr lang="en-ZA" sz="1800" b="0" i="0" u="none" strike="noStrike" kern="1200" baseline="0" dirty="0">
                          <a:solidFill>
                            <a:schemeClr val="lt1"/>
                          </a:solidFill>
                          <a:latin typeface="+mn-lt"/>
                          <a:ea typeface="+mn-ea"/>
                          <a:cs typeface="+mn-cs"/>
                        </a:rPr>
                        <a:t>(2) </a:t>
                      </a:r>
                      <a:r>
                        <a:rPr lang="en-ZA" sz="1800" b="0" i="1" u="none" strike="noStrike" kern="1200" baseline="0" dirty="0">
                          <a:solidFill>
                            <a:schemeClr val="lt1"/>
                          </a:solidFill>
                          <a:latin typeface="+mn-lt"/>
                          <a:ea typeface="+mn-ea"/>
                          <a:cs typeface="+mn-cs"/>
                        </a:rPr>
                        <a:t>They hereby warn her that she will fail              Odd / Not odd</a:t>
                      </a:r>
                    </a:p>
                    <a:p>
                      <a:r>
                        <a:rPr lang="en-ZA" sz="1800" b="0" i="0" u="none" strike="noStrike" kern="1200" baseline="0" dirty="0">
                          <a:solidFill>
                            <a:schemeClr val="lt1"/>
                          </a:solidFill>
                          <a:latin typeface="+mn-lt"/>
                          <a:ea typeface="+mn-ea"/>
                          <a:cs typeface="+mn-cs"/>
                        </a:rPr>
                        <a:t>(3) </a:t>
                      </a:r>
                      <a:r>
                        <a:rPr lang="en-ZA" sz="1800" b="0" i="1" u="none" strike="noStrike" kern="1200" baseline="0" dirty="0">
                          <a:solidFill>
                            <a:schemeClr val="lt1"/>
                          </a:solidFill>
                          <a:latin typeface="+mn-lt"/>
                          <a:ea typeface="+mn-ea"/>
                          <a:cs typeface="+mn-cs"/>
                        </a:rPr>
                        <a:t>I hereby promised him that I would be at the station at</a:t>
                      </a:r>
                    </a:p>
                    <a:p>
                      <a:r>
                        <a:rPr lang="en-ZA" sz="1800" b="0" i="1" u="none" strike="noStrike" kern="1200" baseline="0" dirty="0">
                          <a:solidFill>
                            <a:schemeClr val="lt1"/>
                          </a:solidFill>
                          <a:latin typeface="+mn-lt"/>
                          <a:ea typeface="+mn-ea"/>
                          <a:cs typeface="+mn-cs"/>
                        </a:rPr>
                        <a:t>three o’clock                                                                 Odd / Not odd</a:t>
                      </a:r>
                    </a:p>
                    <a:p>
                      <a:r>
                        <a:rPr lang="en-ZA" sz="1800" b="0" i="0" u="none" strike="noStrike" kern="1200" baseline="0" dirty="0">
                          <a:solidFill>
                            <a:schemeClr val="lt1"/>
                          </a:solidFill>
                          <a:latin typeface="+mn-lt"/>
                          <a:ea typeface="+mn-ea"/>
                          <a:cs typeface="+mn-cs"/>
                        </a:rPr>
                        <a:t>(4) </a:t>
                      </a:r>
                      <a:r>
                        <a:rPr lang="en-ZA" sz="1800" b="0" i="1" u="none" strike="noStrike" kern="1200" baseline="0" dirty="0">
                          <a:solidFill>
                            <a:schemeClr val="lt1"/>
                          </a:solidFill>
                          <a:latin typeface="+mn-lt"/>
                          <a:ea typeface="+mn-ea"/>
                          <a:cs typeface="+mn-cs"/>
                        </a:rPr>
                        <a:t>The management hereby warn customers that mistakes</a:t>
                      </a:r>
                    </a:p>
                    <a:p>
                      <a:r>
                        <a:rPr lang="en-ZA" sz="1800" b="0" i="1" u="none" strike="noStrike" kern="1200" baseline="0" dirty="0">
                          <a:solidFill>
                            <a:schemeClr val="lt1"/>
                          </a:solidFill>
                          <a:latin typeface="+mn-lt"/>
                          <a:ea typeface="+mn-ea"/>
                          <a:cs typeface="+mn-cs"/>
                        </a:rPr>
                        <a:t>in change cannot be rectified once the customer has left</a:t>
                      </a:r>
                    </a:p>
                    <a:p>
                      <a:r>
                        <a:rPr lang="en-ZA" sz="1800" b="0" i="1" u="none" strike="noStrike" kern="1200" baseline="0" dirty="0">
                          <a:solidFill>
                            <a:schemeClr val="lt1"/>
                          </a:solidFill>
                          <a:latin typeface="+mn-lt"/>
                          <a:ea typeface="+mn-ea"/>
                          <a:cs typeface="+mn-cs"/>
                        </a:rPr>
                        <a:t>the counter                                                                   Odd / Not odd</a:t>
                      </a:r>
                    </a:p>
                    <a:p>
                      <a:r>
                        <a:rPr lang="en-ZA" sz="1800" b="0" i="0" u="none" strike="noStrike" kern="1200" baseline="0" dirty="0">
                          <a:solidFill>
                            <a:schemeClr val="lt1"/>
                          </a:solidFill>
                          <a:latin typeface="+mn-lt"/>
                          <a:ea typeface="+mn-ea"/>
                          <a:cs typeface="+mn-cs"/>
                        </a:rPr>
                        <a:t>(5) </a:t>
                      </a:r>
                      <a:r>
                        <a:rPr lang="en-ZA" sz="1800" b="0" i="1" u="none" strike="noStrike" kern="1200" baseline="0" dirty="0">
                          <a:solidFill>
                            <a:schemeClr val="lt1"/>
                          </a:solidFill>
                          <a:latin typeface="+mn-lt"/>
                          <a:ea typeface="+mn-ea"/>
                          <a:cs typeface="+mn-cs"/>
                        </a:rPr>
                        <a:t>Spitting is hereby forbidden                                 Odd / Not odd</a:t>
                      </a:r>
                    </a:p>
                    <a:p>
                      <a:r>
                        <a:rPr lang="en-ZA" sz="1800" b="0" i="0" u="none" strike="noStrike" kern="1200" baseline="0" dirty="0">
                          <a:solidFill>
                            <a:schemeClr val="lt1"/>
                          </a:solidFill>
                          <a:latin typeface="+mn-lt"/>
                          <a:ea typeface="+mn-ea"/>
                          <a:cs typeface="+mn-cs"/>
                        </a:rPr>
                        <a:t>(6) </a:t>
                      </a:r>
                      <a:r>
                        <a:rPr lang="en-ZA" sz="1800" b="0" i="1" u="none" strike="noStrike" kern="1200" baseline="0" dirty="0">
                          <a:solidFill>
                            <a:schemeClr val="lt1"/>
                          </a:solidFill>
                          <a:latin typeface="+mn-lt"/>
                          <a:ea typeface="+mn-ea"/>
                          <a:cs typeface="+mn-cs"/>
                        </a:rPr>
                        <a:t>I hereby sing                                                           Odd / Not odd</a:t>
                      </a:r>
                      <a:endParaRPr lang="en-ZA" dirty="0"/>
                    </a:p>
                  </a:txBody>
                  <a:tcPr/>
                </a:tc>
                <a:extLst>
                  <a:ext uri="{0D108BD9-81ED-4DB2-BD59-A6C34878D82A}">
                    <a16:rowId xmlns:a16="http://schemas.microsoft.com/office/drawing/2014/main" val="10000"/>
                  </a:ext>
                </a:extLst>
              </a:tr>
            </a:tbl>
          </a:graphicData>
        </a:graphic>
      </p:graphicFrame>
      <p:sp>
        <p:nvSpPr>
          <p:cNvPr id="5" name="TextBox 4"/>
          <p:cNvSpPr txBox="1"/>
          <p:nvPr/>
        </p:nvSpPr>
        <p:spPr>
          <a:xfrm>
            <a:off x="1475656" y="5661248"/>
            <a:ext cx="5976664" cy="369332"/>
          </a:xfrm>
          <a:prstGeom prst="rect">
            <a:avLst/>
          </a:prstGeom>
          <a:noFill/>
        </p:spPr>
        <p:txBody>
          <a:bodyPr wrap="square" rtlCol="0">
            <a:spAutoFit/>
          </a:bodyPr>
          <a:lstStyle/>
          <a:p>
            <a:r>
              <a:rPr lang="en-ZA" dirty="0"/>
              <a:t>(</a:t>
            </a:r>
            <a:r>
              <a:rPr lang="en-ZA" b="1" dirty="0"/>
              <a:t>1</a:t>
            </a:r>
            <a:r>
              <a:rPr lang="en-ZA" dirty="0"/>
              <a:t>) Not odd (</a:t>
            </a:r>
            <a:r>
              <a:rPr lang="en-ZA" b="1" dirty="0"/>
              <a:t>2</a:t>
            </a:r>
            <a:r>
              <a:rPr lang="en-ZA" dirty="0"/>
              <a:t>) Odd (</a:t>
            </a:r>
            <a:r>
              <a:rPr lang="en-ZA" b="1" dirty="0"/>
              <a:t>3</a:t>
            </a:r>
            <a:r>
              <a:rPr lang="en-ZA" dirty="0"/>
              <a:t>) Odd (</a:t>
            </a:r>
            <a:r>
              <a:rPr lang="en-ZA" b="1" dirty="0"/>
              <a:t>4</a:t>
            </a:r>
            <a:r>
              <a:rPr lang="en-ZA" dirty="0"/>
              <a:t>) Not odd (</a:t>
            </a:r>
            <a:r>
              <a:rPr lang="en-ZA" b="1" dirty="0"/>
              <a:t>5</a:t>
            </a:r>
            <a:r>
              <a:rPr lang="en-ZA" dirty="0"/>
              <a:t>) Not odd (</a:t>
            </a:r>
            <a:r>
              <a:rPr lang="en-ZA" b="1" dirty="0"/>
              <a:t>6</a:t>
            </a:r>
            <a:r>
              <a:rPr lang="en-ZA" dirty="0"/>
              <a:t>) Odd</a:t>
            </a:r>
          </a:p>
        </p:txBody>
      </p:sp>
    </p:spTree>
    <p:extLst>
      <p:ext uri="{BB962C8B-B14F-4D97-AF65-F5344CB8AC3E}">
        <p14:creationId xmlns:p14="http://schemas.microsoft.com/office/powerpoint/2010/main" val="1244846037"/>
      </p:ext>
    </p:extLst>
  </p:cSld>
  <p:clrMapOvr>
    <a:masterClrMapping/>
  </p:clrMapOvr>
  <p:transition>
    <p:random/>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Summary </a:t>
            </a:r>
          </a:p>
        </p:txBody>
      </p:sp>
      <p:sp>
        <p:nvSpPr>
          <p:cNvPr id="3" name="Content Placeholder 2"/>
          <p:cNvSpPr>
            <a:spLocks noGrp="1"/>
          </p:cNvSpPr>
          <p:nvPr>
            <p:ph idx="1"/>
          </p:nvPr>
        </p:nvSpPr>
        <p:spPr/>
        <p:txBody>
          <a:bodyPr>
            <a:normAutofit lnSpcReduction="10000"/>
          </a:bodyPr>
          <a:lstStyle/>
          <a:p>
            <a:r>
              <a:rPr lang="en-ZA" dirty="0">
                <a:solidFill>
                  <a:srgbClr val="FF0000"/>
                </a:solidFill>
              </a:rPr>
              <a:t>Words and sentences when uttered are used to do things, to carry out socially significant acts, in addition to merely describing aspects of the world. </a:t>
            </a:r>
          </a:p>
          <a:p>
            <a:r>
              <a:rPr lang="en-ZA" dirty="0"/>
              <a:t>The notion of a </a:t>
            </a:r>
            <a:r>
              <a:rPr lang="en-ZA" dirty="0" err="1"/>
              <a:t>performative</a:t>
            </a:r>
            <a:r>
              <a:rPr lang="en-ZA" dirty="0"/>
              <a:t> illustrates this point in some rather special cases.</a:t>
            </a:r>
          </a:p>
          <a:p>
            <a:r>
              <a:rPr lang="en-ZA" dirty="0"/>
              <a:t>In subsequent sections, we will analyse in more detail the various characteristics of speech acts.</a:t>
            </a:r>
          </a:p>
        </p:txBody>
      </p:sp>
    </p:spTree>
    <p:extLst>
      <p:ext uri="{BB962C8B-B14F-4D97-AF65-F5344CB8AC3E}">
        <p14:creationId xmlns:p14="http://schemas.microsoft.com/office/powerpoint/2010/main" val="3591560160"/>
      </p:ext>
    </p:extLst>
  </p:cSld>
  <p:clrMapOvr>
    <a:masterClrMapping/>
  </p:clrMapOvr>
  <p:transition>
    <p:random/>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PERLOCUTIONS AND ILLOCUTIONS</a:t>
            </a:r>
          </a:p>
        </p:txBody>
      </p:sp>
      <p:sp>
        <p:nvSpPr>
          <p:cNvPr id="3" name="Content Placeholder 2"/>
          <p:cNvSpPr>
            <a:spLocks noGrp="1"/>
          </p:cNvSpPr>
          <p:nvPr>
            <p:ph idx="1"/>
          </p:nvPr>
        </p:nvSpPr>
        <p:spPr/>
        <p:txBody>
          <a:bodyPr/>
          <a:lstStyle/>
          <a:p>
            <a:r>
              <a:rPr lang="en-ZA" dirty="0"/>
              <a:t>Recap</a:t>
            </a:r>
          </a:p>
          <a:p>
            <a:pPr marL="0" indent="0">
              <a:buNone/>
            </a:pPr>
            <a:endParaRPr lang="en-ZA" dirty="0"/>
          </a:p>
        </p:txBody>
      </p:sp>
      <p:graphicFrame>
        <p:nvGraphicFramePr>
          <p:cNvPr id="4" name="Table 3"/>
          <p:cNvGraphicFramePr>
            <a:graphicFrameLocks noGrp="1"/>
          </p:cNvGraphicFramePr>
          <p:nvPr>
            <p:extLst>
              <p:ext uri="{D42A27DB-BD31-4B8C-83A1-F6EECF244321}">
                <p14:modId xmlns:p14="http://schemas.microsoft.com/office/powerpoint/2010/main" val="3835092270"/>
              </p:ext>
            </p:extLst>
          </p:nvPr>
        </p:nvGraphicFramePr>
        <p:xfrm>
          <a:off x="251520" y="2348880"/>
          <a:ext cx="8712968" cy="3383280"/>
        </p:xfrm>
        <a:graphic>
          <a:graphicData uri="http://schemas.openxmlformats.org/drawingml/2006/table">
            <a:tbl>
              <a:tblPr firstRow="1" bandRow="1">
                <a:tableStyleId>{5C22544A-7EE6-4342-B048-85BDC9FD1C3A}</a:tableStyleId>
              </a:tblPr>
              <a:tblGrid>
                <a:gridCol w="8712968">
                  <a:extLst>
                    <a:ext uri="{9D8B030D-6E8A-4147-A177-3AD203B41FA5}">
                      <a16:colId xmlns:a16="http://schemas.microsoft.com/office/drawing/2014/main" val="20000"/>
                    </a:ext>
                  </a:extLst>
                </a:gridCol>
              </a:tblGrid>
              <a:tr h="370840">
                <a:tc>
                  <a:txBody>
                    <a:bodyPr/>
                    <a:lstStyle/>
                    <a:p>
                      <a:r>
                        <a:rPr lang="en-ZA" sz="1800" b="0" i="0" u="none" strike="noStrike" kern="1200" baseline="0" dirty="0">
                          <a:solidFill>
                            <a:schemeClr val="lt1"/>
                          </a:solidFill>
                          <a:latin typeface="+mn-lt"/>
                          <a:ea typeface="+mn-ea"/>
                          <a:cs typeface="+mn-cs"/>
                        </a:rPr>
                        <a:t>(1) Which of the following acts can be performed through the use of</a:t>
                      </a:r>
                    </a:p>
                    <a:p>
                      <a:r>
                        <a:rPr lang="en-ZA" sz="1800" b="0" i="0" u="none" strike="noStrike" kern="1200" baseline="0" dirty="0">
                          <a:solidFill>
                            <a:schemeClr val="lt1"/>
                          </a:solidFill>
                          <a:latin typeface="+mn-lt"/>
                          <a:ea typeface="+mn-ea"/>
                          <a:cs typeface="+mn-cs"/>
                        </a:rPr>
                        <a:t>language? Underline your choices.</a:t>
                      </a:r>
                    </a:p>
                    <a:p>
                      <a:r>
                        <a:rPr lang="en-ZA" sz="1800" b="0" i="0" u="none" strike="noStrike" kern="1200" baseline="0" dirty="0">
                          <a:solidFill>
                            <a:schemeClr val="lt1"/>
                          </a:solidFill>
                          <a:latin typeface="+mn-lt"/>
                          <a:ea typeface="+mn-ea"/>
                          <a:cs typeface="+mn-cs"/>
                        </a:rPr>
                        <a:t>kicking, asserting, warning, promising, running, referring, insulting</a:t>
                      </a:r>
                    </a:p>
                    <a:p>
                      <a:r>
                        <a:rPr lang="en-ZA" sz="1800" b="0" i="0" u="none" strike="noStrike" kern="1200" baseline="0" dirty="0">
                          <a:solidFill>
                            <a:schemeClr val="lt1"/>
                          </a:solidFill>
                          <a:latin typeface="+mn-lt"/>
                          <a:ea typeface="+mn-ea"/>
                          <a:cs typeface="+mn-cs"/>
                        </a:rPr>
                        <a:t>(2) Which of the following statements is correct? Circle your choice.</a:t>
                      </a:r>
                    </a:p>
                    <a:p>
                      <a:r>
                        <a:rPr lang="en-ZA" sz="1800" b="0" i="0" u="none" strike="noStrike" kern="1200" baseline="0" dirty="0">
                          <a:solidFill>
                            <a:schemeClr val="lt1"/>
                          </a:solidFill>
                          <a:latin typeface="+mn-lt"/>
                          <a:ea typeface="+mn-ea"/>
                          <a:cs typeface="+mn-cs"/>
                        </a:rPr>
                        <a:t>(a) There are no acts which can be performed either linguistically</a:t>
                      </a:r>
                    </a:p>
                    <a:p>
                      <a:r>
                        <a:rPr lang="en-ZA" sz="1800" b="0" i="0" u="none" strike="noStrike" kern="1200" baseline="0" dirty="0">
                          <a:solidFill>
                            <a:schemeClr val="lt1"/>
                          </a:solidFill>
                          <a:latin typeface="+mn-lt"/>
                          <a:ea typeface="+mn-ea"/>
                          <a:cs typeface="+mn-cs"/>
                        </a:rPr>
                        <a:t>(e.g. with an utterance) or non-linguistically (e.g. with a gesture).</a:t>
                      </a:r>
                    </a:p>
                    <a:p>
                      <a:r>
                        <a:rPr lang="en-ZA" sz="1800" b="0" i="0" u="none" strike="noStrike" kern="1200" baseline="0" dirty="0">
                          <a:solidFill>
                            <a:schemeClr val="lt1"/>
                          </a:solidFill>
                          <a:latin typeface="+mn-lt"/>
                          <a:ea typeface="+mn-ea"/>
                          <a:cs typeface="+mn-cs"/>
                        </a:rPr>
                        <a:t>(b) There are no acts which cannot be performed linguistically.</a:t>
                      </a:r>
                    </a:p>
                    <a:p>
                      <a:r>
                        <a:rPr lang="en-ZA" sz="1800" b="0" i="0" u="none" strike="noStrike" kern="1200" baseline="0" dirty="0">
                          <a:solidFill>
                            <a:schemeClr val="lt1"/>
                          </a:solidFill>
                          <a:latin typeface="+mn-lt"/>
                          <a:ea typeface="+mn-ea"/>
                          <a:cs typeface="+mn-cs"/>
                        </a:rPr>
                        <a:t>(c) Some acts can be performed either linguistically or non-linguistically.</a:t>
                      </a:r>
                    </a:p>
                    <a:p>
                      <a:r>
                        <a:rPr lang="en-ZA" sz="1800" b="0" i="0" u="none" strike="noStrike" kern="1200" baseline="0" dirty="0">
                          <a:solidFill>
                            <a:schemeClr val="lt1"/>
                          </a:solidFill>
                          <a:latin typeface="+mn-lt"/>
                          <a:ea typeface="+mn-ea"/>
                          <a:cs typeface="+mn-cs"/>
                        </a:rPr>
                        <a:t>(3) Can the same sentence be uttered on different occasions to</a:t>
                      </a:r>
                    </a:p>
                    <a:p>
                      <a:r>
                        <a:rPr lang="en-ZA" sz="1800" b="0" i="0" u="none" strike="noStrike" kern="1200" baseline="0" dirty="0">
                          <a:solidFill>
                            <a:schemeClr val="lt1"/>
                          </a:solidFill>
                          <a:latin typeface="+mn-lt"/>
                          <a:ea typeface="+mn-ea"/>
                          <a:cs typeface="+mn-cs"/>
                        </a:rPr>
                        <a:t>perform different acts? </a:t>
                      </a:r>
                      <a:r>
                        <a:rPr lang="en-ZA" sz="1800" b="0" i="1" u="none" strike="noStrike" kern="1200" baseline="0" dirty="0">
                          <a:solidFill>
                            <a:schemeClr val="lt1"/>
                          </a:solidFill>
                          <a:latin typeface="+mn-lt"/>
                          <a:ea typeface="+mn-ea"/>
                          <a:cs typeface="+mn-cs"/>
                        </a:rPr>
                        <a:t>Yes / No</a:t>
                      </a:r>
                    </a:p>
                    <a:p>
                      <a:r>
                        <a:rPr lang="en-ZA" sz="1800" b="0" i="0" u="none" strike="noStrike" kern="1200" baseline="0" dirty="0">
                          <a:solidFill>
                            <a:schemeClr val="lt1"/>
                          </a:solidFill>
                          <a:latin typeface="+mn-lt"/>
                          <a:ea typeface="+mn-ea"/>
                          <a:cs typeface="+mn-cs"/>
                        </a:rPr>
                        <a:t>(4) Is the sentence </a:t>
                      </a:r>
                      <a:r>
                        <a:rPr lang="en-ZA" sz="1800" b="0" i="1" u="none" strike="noStrike" kern="1200" baseline="0" dirty="0">
                          <a:solidFill>
                            <a:schemeClr val="lt1"/>
                          </a:solidFill>
                          <a:latin typeface="+mn-lt"/>
                          <a:ea typeface="+mn-ea"/>
                          <a:cs typeface="+mn-cs"/>
                        </a:rPr>
                        <a:t>I hereby command you to teach first-year</a:t>
                      </a:r>
                    </a:p>
                    <a:p>
                      <a:r>
                        <a:rPr lang="en-ZA" sz="1800" b="0" i="1" u="none" strike="noStrike" kern="1200" baseline="0" dirty="0">
                          <a:solidFill>
                            <a:schemeClr val="lt1"/>
                          </a:solidFill>
                          <a:latin typeface="+mn-lt"/>
                          <a:ea typeface="+mn-ea"/>
                          <a:cs typeface="+mn-cs"/>
                        </a:rPr>
                        <a:t>Semantics </a:t>
                      </a:r>
                      <a:r>
                        <a:rPr lang="en-ZA" sz="1800" b="0" i="0" u="none" strike="noStrike" kern="1200" baseline="0" dirty="0" err="1">
                          <a:solidFill>
                            <a:schemeClr val="lt1"/>
                          </a:solidFill>
                          <a:latin typeface="+mn-lt"/>
                          <a:ea typeface="+mn-ea"/>
                          <a:cs typeface="+mn-cs"/>
                        </a:rPr>
                        <a:t>performative</a:t>
                      </a:r>
                      <a:r>
                        <a:rPr lang="en-ZA" sz="1800" b="0" i="0" u="none" strike="noStrike" kern="1200" baseline="0" dirty="0">
                          <a:solidFill>
                            <a:schemeClr val="lt1"/>
                          </a:solidFill>
                          <a:latin typeface="+mn-lt"/>
                          <a:ea typeface="+mn-ea"/>
                          <a:cs typeface="+mn-cs"/>
                        </a:rPr>
                        <a:t> (</a:t>
                      </a:r>
                      <a:r>
                        <a:rPr lang="en-ZA" sz="1800" b="0" i="1" u="none" strike="noStrike" kern="1200" baseline="0" dirty="0">
                          <a:solidFill>
                            <a:schemeClr val="lt1"/>
                          </a:solidFill>
                          <a:latin typeface="+mn-lt"/>
                          <a:ea typeface="+mn-ea"/>
                          <a:cs typeface="+mn-cs"/>
                        </a:rPr>
                        <a:t>P</a:t>
                      </a:r>
                      <a:r>
                        <a:rPr lang="en-ZA" sz="1800" b="0" i="0" u="none" strike="noStrike" kern="1200" baseline="0" dirty="0">
                          <a:solidFill>
                            <a:schemeClr val="lt1"/>
                          </a:solidFill>
                          <a:latin typeface="+mn-lt"/>
                          <a:ea typeface="+mn-ea"/>
                          <a:cs typeface="+mn-cs"/>
                        </a:rPr>
                        <a:t>), </a:t>
                      </a:r>
                      <a:r>
                        <a:rPr lang="en-ZA" sz="1800" b="0" i="0" u="none" strike="noStrike" kern="1200" baseline="0" dirty="0" err="1">
                          <a:solidFill>
                            <a:schemeClr val="lt1"/>
                          </a:solidFill>
                          <a:latin typeface="+mn-lt"/>
                          <a:ea typeface="+mn-ea"/>
                          <a:cs typeface="+mn-cs"/>
                        </a:rPr>
                        <a:t>constative</a:t>
                      </a:r>
                      <a:r>
                        <a:rPr lang="en-ZA" sz="1800" b="0" i="0" u="none" strike="noStrike" kern="1200" baseline="0" dirty="0">
                          <a:solidFill>
                            <a:schemeClr val="lt1"/>
                          </a:solidFill>
                          <a:latin typeface="+mn-lt"/>
                          <a:ea typeface="+mn-ea"/>
                          <a:cs typeface="+mn-cs"/>
                        </a:rPr>
                        <a:t> (</a:t>
                      </a:r>
                      <a:r>
                        <a:rPr lang="en-ZA" sz="1800" b="0" i="1" u="none" strike="noStrike" kern="1200" baseline="0" dirty="0">
                          <a:solidFill>
                            <a:schemeClr val="lt1"/>
                          </a:solidFill>
                          <a:latin typeface="+mn-lt"/>
                          <a:ea typeface="+mn-ea"/>
                          <a:cs typeface="+mn-cs"/>
                        </a:rPr>
                        <a:t>C</a:t>
                      </a:r>
                      <a:r>
                        <a:rPr lang="en-ZA" sz="1800" b="0" i="0" u="none" strike="noStrike" kern="1200" baseline="0" dirty="0">
                          <a:solidFill>
                            <a:schemeClr val="lt1"/>
                          </a:solidFill>
                          <a:latin typeface="+mn-lt"/>
                          <a:ea typeface="+mn-ea"/>
                          <a:cs typeface="+mn-cs"/>
                        </a:rPr>
                        <a:t>), or neither (</a:t>
                      </a:r>
                      <a:r>
                        <a:rPr lang="en-ZA" sz="1800" b="0" i="1" u="none" strike="noStrike" kern="1200" baseline="0" dirty="0">
                          <a:solidFill>
                            <a:schemeClr val="lt1"/>
                          </a:solidFill>
                          <a:latin typeface="+mn-lt"/>
                          <a:ea typeface="+mn-ea"/>
                          <a:cs typeface="+mn-cs"/>
                        </a:rPr>
                        <a:t>N</a:t>
                      </a:r>
                      <a:r>
                        <a:rPr lang="en-ZA" sz="1800" b="0" i="0" u="none" strike="noStrike" kern="1200" baseline="0" dirty="0">
                          <a:solidFill>
                            <a:schemeClr val="lt1"/>
                          </a:solidFill>
                          <a:latin typeface="+mn-lt"/>
                          <a:ea typeface="+mn-ea"/>
                          <a:cs typeface="+mn-cs"/>
                        </a:rPr>
                        <a:t>)? </a:t>
                      </a:r>
                      <a:r>
                        <a:rPr lang="en-ZA" sz="1800" b="0" i="1" u="none" strike="noStrike" kern="1200" baseline="0" dirty="0">
                          <a:solidFill>
                            <a:schemeClr val="lt1"/>
                          </a:solidFill>
                          <a:latin typeface="+mn-lt"/>
                          <a:ea typeface="+mn-ea"/>
                          <a:cs typeface="+mn-cs"/>
                        </a:rPr>
                        <a:t>P / C / N</a:t>
                      </a:r>
                      <a:endParaRPr lang="en-ZA" dirty="0"/>
                    </a:p>
                  </a:txBody>
                  <a:tcPr/>
                </a:tc>
                <a:extLst>
                  <a:ext uri="{0D108BD9-81ED-4DB2-BD59-A6C34878D82A}">
                    <a16:rowId xmlns:a16="http://schemas.microsoft.com/office/drawing/2014/main" val="10000"/>
                  </a:ext>
                </a:extLst>
              </a:tr>
            </a:tbl>
          </a:graphicData>
        </a:graphic>
      </p:graphicFrame>
      <p:sp>
        <p:nvSpPr>
          <p:cNvPr id="5" name="TextBox 4"/>
          <p:cNvSpPr txBox="1"/>
          <p:nvPr/>
        </p:nvSpPr>
        <p:spPr>
          <a:xfrm>
            <a:off x="323528" y="6021288"/>
            <a:ext cx="8568952" cy="646331"/>
          </a:xfrm>
          <a:prstGeom prst="rect">
            <a:avLst/>
          </a:prstGeom>
          <a:noFill/>
        </p:spPr>
        <p:txBody>
          <a:bodyPr wrap="square" rtlCol="0">
            <a:spAutoFit/>
          </a:bodyPr>
          <a:lstStyle/>
          <a:p>
            <a:r>
              <a:rPr lang="en-ZA" dirty="0"/>
              <a:t>(</a:t>
            </a:r>
            <a:r>
              <a:rPr lang="en-ZA" b="1" dirty="0"/>
              <a:t>1</a:t>
            </a:r>
            <a:r>
              <a:rPr lang="en-ZA" dirty="0"/>
              <a:t>) asserting, warning, promising, referring, insulting (</a:t>
            </a:r>
            <a:r>
              <a:rPr lang="en-ZA" b="1" dirty="0"/>
              <a:t>2</a:t>
            </a:r>
            <a:r>
              <a:rPr lang="en-ZA" dirty="0"/>
              <a:t>) (c) (</a:t>
            </a:r>
            <a:r>
              <a:rPr lang="en-ZA" b="1" dirty="0"/>
              <a:t>3</a:t>
            </a:r>
            <a:r>
              <a:rPr lang="en-ZA" dirty="0"/>
              <a:t>) Yes</a:t>
            </a:r>
          </a:p>
          <a:p>
            <a:r>
              <a:rPr lang="en-ZA" dirty="0"/>
              <a:t>(</a:t>
            </a:r>
            <a:r>
              <a:rPr lang="en-ZA" b="1" dirty="0"/>
              <a:t>4</a:t>
            </a:r>
            <a:r>
              <a:rPr lang="en-ZA" dirty="0"/>
              <a:t>) P</a:t>
            </a:r>
          </a:p>
        </p:txBody>
      </p:sp>
    </p:spTree>
    <p:extLst>
      <p:ext uri="{BB962C8B-B14F-4D97-AF65-F5344CB8AC3E}">
        <p14:creationId xmlns:p14="http://schemas.microsoft.com/office/powerpoint/2010/main" val="2655028874"/>
      </p:ext>
    </p:extLst>
  </p:cSld>
  <p:clrMapOvr>
    <a:masterClrMapping/>
  </p:clrMapOvr>
  <p:transition>
    <p:rand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 OF ASSERTION</a:t>
            </a:r>
          </a:p>
        </p:txBody>
      </p:sp>
      <p:sp>
        <p:nvSpPr>
          <p:cNvPr id="3" name="Content Placeholder 2"/>
          <p:cNvSpPr>
            <a:spLocks noGrp="1"/>
          </p:cNvSpPr>
          <p:nvPr>
            <p:ph idx="1"/>
          </p:nvPr>
        </p:nvSpPr>
        <p:spPr/>
        <p:txBody>
          <a:bodyPr/>
          <a:lstStyle/>
          <a:p>
            <a:r>
              <a:rPr lang="en-US" dirty="0"/>
              <a:t>An </a:t>
            </a:r>
            <a:r>
              <a:rPr lang="en-US" dirty="0">
                <a:solidFill>
                  <a:srgbClr val="FF0000"/>
                </a:solidFill>
              </a:rPr>
              <a:t>ACT of ASSERTION </a:t>
            </a:r>
            <a:r>
              <a:rPr lang="en-US" dirty="0"/>
              <a:t>is carried out when a speaker utters a </a:t>
            </a:r>
            <a:r>
              <a:rPr lang="en-US" dirty="0">
                <a:solidFill>
                  <a:srgbClr val="FF0000"/>
                </a:solidFill>
              </a:rPr>
              <a:t>declarative sentence </a:t>
            </a:r>
            <a:r>
              <a:rPr lang="en-US" dirty="0"/>
              <a:t>(which can be either true or false), and undertakes a certain responsibility, or commitment, to the hearer, that a particular state of affairs, or situation, exists in the world.</a:t>
            </a:r>
          </a:p>
        </p:txBody>
      </p:sp>
    </p:spTree>
  </p:cSld>
  <p:clrMapOvr>
    <a:masterClrMapping/>
  </p:clrMapOvr>
  <p:transition>
    <p:random/>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PERLOCUTIONS AND ILLOCUTIONS</a:t>
            </a:r>
          </a:p>
        </p:txBody>
      </p:sp>
      <p:sp>
        <p:nvSpPr>
          <p:cNvPr id="3" name="Content Placeholder 2"/>
          <p:cNvSpPr>
            <a:spLocks noGrp="1"/>
          </p:cNvSpPr>
          <p:nvPr>
            <p:ph idx="1"/>
          </p:nvPr>
        </p:nvSpPr>
        <p:spPr/>
        <p:txBody>
          <a:bodyPr>
            <a:normAutofit fontScale="85000" lnSpcReduction="20000"/>
          </a:bodyPr>
          <a:lstStyle/>
          <a:p>
            <a:r>
              <a:rPr lang="en-ZA" dirty="0"/>
              <a:t>In the previous section we made the point that </a:t>
            </a:r>
            <a:r>
              <a:rPr lang="en-ZA" dirty="0">
                <a:solidFill>
                  <a:srgbClr val="FF0000"/>
                </a:solidFill>
              </a:rPr>
              <a:t>a part of the meaning of an utterance is what that utterance does. </a:t>
            </a:r>
          </a:p>
          <a:p>
            <a:r>
              <a:rPr lang="en-ZA" dirty="0"/>
              <a:t>This kind of meaning </a:t>
            </a:r>
            <a:r>
              <a:rPr lang="en-ZA" u="sng" dirty="0"/>
              <a:t>is essentially different from</a:t>
            </a:r>
            <a:r>
              <a:rPr lang="en-ZA" dirty="0"/>
              <a:t>, and adds a new dimension to, </a:t>
            </a:r>
            <a:r>
              <a:rPr lang="en-ZA" u="sng" dirty="0"/>
              <a:t>the kind of meaning associated with declarative sentences by semantic theories of sense relations and logic</a:t>
            </a:r>
            <a:r>
              <a:rPr lang="en-ZA" dirty="0"/>
              <a:t>. </a:t>
            </a:r>
          </a:p>
          <a:p>
            <a:r>
              <a:rPr lang="en-ZA" dirty="0"/>
              <a:t>The view of meaning as involving acts also leads away from the emphasis placed by theories of sense relations and logic on truth. </a:t>
            </a:r>
          </a:p>
          <a:p>
            <a:r>
              <a:rPr lang="en-ZA" dirty="0"/>
              <a:t>In this section we shall begin to explore these consequences of the speech act view of meaning.</a:t>
            </a:r>
          </a:p>
        </p:txBody>
      </p:sp>
    </p:spTree>
    <p:extLst>
      <p:ext uri="{BB962C8B-B14F-4D97-AF65-F5344CB8AC3E}">
        <p14:creationId xmlns:p14="http://schemas.microsoft.com/office/powerpoint/2010/main" val="86470563"/>
      </p:ext>
    </p:extLst>
  </p:cSld>
  <p:clrMapOvr>
    <a:masterClrMapping/>
  </p:clrMapOvr>
  <p:transition>
    <p:random/>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PERLOCUTIONS AND ILLOCUTIONS</a:t>
            </a:r>
          </a:p>
        </p:txBody>
      </p:sp>
      <p:sp>
        <p:nvSpPr>
          <p:cNvPr id="3" name="Content Placeholder 2"/>
          <p:cNvSpPr>
            <a:spLocks noGrp="1"/>
          </p:cNvSpPr>
          <p:nvPr>
            <p:ph idx="1"/>
          </p:nvPr>
        </p:nvSpPr>
        <p:spPr/>
        <p:txBody>
          <a:bodyPr>
            <a:normAutofit lnSpcReduction="10000"/>
          </a:bodyPr>
          <a:lstStyle/>
          <a:p>
            <a:r>
              <a:rPr lang="en-ZA" dirty="0"/>
              <a:t>The study of sense relations and logic has concentrated almost exclusively on the meaning of only one type of sentence, i.e. declaratives. </a:t>
            </a:r>
          </a:p>
          <a:p>
            <a:r>
              <a:rPr lang="en-ZA" dirty="0"/>
              <a:t>Actually, </a:t>
            </a:r>
            <a:r>
              <a:rPr lang="en-ZA" u="sng" dirty="0"/>
              <a:t>attempts have been made recently to extend logic to cover imperatives and interrogatives</a:t>
            </a:r>
            <a:r>
              <a:rPr lang="en-ZA" dirty="0"/>
              <a:t>, but these suggestions have not been generally accepted as identifying the correct way to analyse non-declaratives.</a:t>
            </a:r>
          </a:p>
        </p:txBody>
      </p:sp>
    </p:spTree>
    <p:extLst>
      <p:ext uri="{BB962C8B-B14F-4D97-AF65-F5344CB8AC3E}">
        <p14:creationId xmlns:p14="http://schemas.microsoft.com/office/powerpoint/2010/main" val="1177601892"/>
      </p:ext>
    </p:extLst>
  </p:cSld>
  <p:clrMapOvr>
    <a:masterClrMapping/>
  </p:clrMapOvr>
  <p:transition>
    <p:random/>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PERLOCUTIONS AND ILLOCUTIONS</a:t>
            </a:r>
          </a:p>
        </p:txBody>
      </p:sp>
      <p:sp>
        <p:nvSpPr>
          <p:cNvPr id="3" name="Content Placeholder 2"/>
          <p:cNvSpPr>
            <a:spLocks noGrp="1"/>
          </p:cNvSpPr>
          <p:nvPr>
            <p:ph idx="1"/>
          </p:nvPr>
        </p:nvSpPr>
        <p:spPr/>
        <p:txBody>
          <a:bodyPr/>
          <a:lstStyle/>
          <a:p>
            <a:r>
              <a:rPr lang="en-ZA" dirty="0"/>
              <a:t>In this section we will begin to show how the notion of speech acts could provide a </a:t>
            </a:r>
            <a:r>
              <a:rPr lang="en-ZA" dirty="0">
                <a:solidFill>
                  <a:srgbClr val="FF0000"/>
                </a:solidFill>
              </a:rPr>
              <a:t>link between the senses of declarative and non-declarative sentences.</a:t>
            </a:r>
          </a:p>
          <a:p>
            <a:r>
              <a:rPr lang="en-ZA" dirty="0"/>
              <a:t>To start with, imperative and interrogative sentences, when uttered, </a:t>
            </a:r>
            <a:r>
              <a:rPr lang="en-ZA" u="sng" dirty="0"/>
              <a:t>clearly perform acts</a:t>
            </a:r>
            <a:r>
              <a:rPr lang="en-ZA" dirty="0"/>
              <a:t>, just as declaratives do.</a:t>
            </a:r>
          </a:p>
        </p:txBody>
      </p:sp>
    </p:spTree>
    <p:extLst>
      <p:ext uri="{BB962C8B-B14F-4D97-AF65-F5344CB8AC3E}">
        <p14:creationId xmlns:p14="http://schemas.microsoft.com/office/powerpoint/2010/main" val="689131528"/>
      </p:ext>
    </p:extLst>
  </p:cSld>
  <p:clrMapOvr>
    <a:masterClrMapping/>
  </p:clrMapOvr>
  <p:transition>
    <p:random/>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PERLOCUTIONS AND ILLOCUTIONS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0792793"/>
              </p:ext>
            </p:extLst>
          </p:nvPr>
        </p:nvGraphicFramePr>
        <p:xfrm>
          <a:off x="457200" y="1600200"/>
          <a:ext cx="8229600" cy="4206240"/>
        </p:xfrm>
        <a:graphic>
          <a:graphicData uri="http://schemas.openxmlformats.org/drawingml/2006/table">
            <a:tbl>
              <a:tblPr firstRow="1" bandRow="1">
                <a:tableStyleId>{5C22544A-7EE6-4342-B048-85BDC9FD1C3A}</a:tableStyleId>
              </a:tblPr>
              <a:tblGrid>
                <a:gridCol w="8229600">
                  <a:extLst>
                    <a:ext uri="{9D8B030D-6E8A-4147-A177-3AD203B41FA5}">
                      <a16:colId xmlns:a16="http://schemas.microsoft.com/office/drawing/2014/main" val="20000"/>
                    </a:ext>
                  </a:extLst>
                </a:gridCol>
              </a:tblGrid>
              <a:tr h="370840">
                <a:tc>
                  <a:txBody>
                    <a:bodyPr/>
                    <a:lstStyle/>
                    <a:p>
                      <a:r>
                        <a:rPr lang="en-ZA" sz="1800" b="0" i="0" u="none" strike="noStrike" kern="1200" baseline="0" dirty="0">
                          <a:solidFill>
                            <a:schemeClr val="lt1"/>
                          </a:solidFill>
                          <a:latin typeface="+mn-lt"/>
                          <a:ea typeface="+mn-ea"/>
                          <a:cs typeface="+mn-cs"/>
                        </a:rPr>
                        <a:t>(1) Could the utterance ‘Don’t come a step nearer!’ be an act of</a:t>
                      </a:r>
                    </a:p>
                    <a:p>
                      <a:r>
                        <a:rPr lang="en-ZA" sz="1800" b="0" i="0" u="none" strike="noStrike" kern="1200" baseline="0" dirty="0">
                          <a:solidFill>
                            <a:schemeClr val="lt1"/>
                          </a:solidFill>
                          <a:latin typeface="+mn-lt"/>
                          <a:ea typeface="+mn-ea"/>
                          <a:cs typeface="+mn-cs"/>
                        </a:rPr>
                        <a:t>warning?                                                                                                                          </a:t>
                      </a:r>
                      <a:r>
                        <a:rPr lang="en-ZA" sz="1800" b="0" i="1" u="none" strike="noStrike" kern="1200" baseline="0" dirty="0">
                          <a:solidFill>
                            <a:schemeClr val="lt1"/>
                          </a:solidFill>
                          <a:latin typeface="+mn-lt"/>
                          <a:ea typeface="+mn-ea"/>
                          <a:cs typeface="+mn-cs"/>
                        </a:rPr>
                        <a:t>Yes / No</a:t>
                      </a:r>
                    </a:p>
                    <a:p>
                      <a:r>
                        <a:rPr lang="en-ZA" sz="1800" b="0" i="0" u="none" strike="noStrike" kern="1200" baseline="0" dirty="0">
                          <a:solidFill>
                            <a:schemeClr val="lt1"/>
                          </a:solidFill>
                          <a:latin typeface="+mn-lt"/>
                          <a:ea typeface="+mn-ea"/>
                          <a:cs typeface="+mn-cs"/>
                        </a:rPr>
                        <a:t>(2) Could the utterance ‘Get lost’ be an act of dismissing?                                     </a:t>
                      </a:r>
                      <a:r>
                        <a:rPr lang="en-ZA" sz="1800" b="0" i="1" u="none" strike="noStrike" kern="1200" baseline="0" dirty="0">
                          <a:solidFill>
                            <a:schemeClr val="lt1"/>
                          </a:solidFill>
                          <a:latin typeface="+mn-lt"/>
                          <a:ea typeface="+mn-ea"/>
                          <a:cs typeface="+mn-cs"/>
                        </a:rPr>
                        <a:t>Yes / No</a:t>
                      </a:r>
                    </a:p>
                    <a:p>
                      <a:r>
                        <a:rPr lang="en-ZA" sz="1800" b="0" i="0" u="none" strike="noStrike" kern="1200" baseline="0" dirty="0">
                          <a:solidFill>
                            <a:schemeClr val="lt1"/>
                          </a:solidFill>
                          <a:latin typeface="+mn-lt"/>
                          <a:ea typeface="+mn-ea"/>
                          <a:cs typeface="+mn-cs"/>
                        </a:rPr>
                        <a:t>(3) Could the utterance ‘Why don’t you try looking in</a:t>
                      </a:r>
                    </a:p>
                    <a:p>
                      <a:r>
                        <a:rPr lang="en-ZA" sz="1800" b="0" i="0" u="none" strike="noStrike" kern="1200" baseline="0" dirty="0">
                          <a:solidFill>
                            <a:schemeClr val="lt1"/>
                          </a:solidFill>
                          <a:latin typeface="+mn-lt"/>
                          <a:ea typeface="+mn-ea"/>
                          <a:cs typeface="+mn-cs"/>
                        </a:rPr>
                        <a:t>Woolworths?’ be an act of making a suggestion?                                                     </a:t>
                      </a:r>
                      <a:r>
                        <a:rPr lang="en-ZA" sz="1800" b="0" i="1" u="none" strike="noStrike" kern="1200" baseline="0" dirty="0">
                          <a:solidFill>
                            <a:schemeClr val="lt1"/>
                          </a:solidFill>
                          <a:latin typeface="+mn-lt"/>
                          <a:ea typeface="+mn-ea"/>
                          <a:cs typeface="+mn-cs"/>
                        </a:rPr>
                        <a:t>Yes / No</a:t>
                      </a:r>
                    </a:p>
                    <a:p>
                      <a:r>
                        <a:rPr lang="en-ZA" sz="1800" b="0" i="0" u="none" strike="noStrike" kern="1200" baseline="0" dirty="0">
                          <a:solidFill>
                            <a:schemeClr val="lt1"/>
                          </a:solidFill>
                          <a:latin typeface="+mn-lt"/>
                          <a:ea typeface="+mn-ea"/>
                          <a:cs typeface="+mn-cs"/>
                        </a:rPr>
                        <a:t>(4) Could the utterance ‘Do you think I’m an idiot?’ be an act</a:t>
                      </a:r>
                    </a:p>
                    <a:p>
                      <a:r>
                        <a:rPr lang="en-ZA" sz="1800" b="0" i="0" u="none" strike="noStrike" kern="1200" baseline="0" dirty="0">
                          <a:solidFill>
                            <a:schemeClr val="lt1"/>
                          </a:solidFill>
                          <a:latin typeface="+mn-lt"/>
                          <a:ea typeface="+mn-ea"/>
                          <a:cs typeface="+mn-cs"/>
                        </a:rPr>
                        <a:t>of rejecting a suggestion?                                                                                             </a:t>
                      </a:r>
                      <a:r>
                        <a:rPr lang="en-ZA" sz="1800" b="0" i="1" u="none" strike="noStrike" kern="1200" baseline="0" dirty="0">
                          <a:solidFill>
                            <a:schemeClr val="lt1"/>
                          </a:solidFill>
                          <a:latin typeface="+mn-lt"/>
                          <a:ea typeface="+mn-ea"/>
                          <a:cs typeface="+mn-cs"/>
                        </a:rPr>
                        <a:t>Yes / No</a:t>
                      </a:r>
                    </a:p>
                    <a:p>
                      <a:r>
                        <a:rPr lang="en-ZA" sz="1800" b="0" i="0" u="none" strike="noStrike" kern="1200" baseline="0" dirty="0">
                          <a:solidFill>
                            <a:schemeClr val="lt1"/>
                          </a:solidFill>
                          <a:latin typeface="+mn-lt"/>
                          <a:ea typeface="+mn-ea"/>
                          <a:cs typeface="+mn-cs"/>
                        </a:rPr>
                        <a:t>(5) Just as the linguistic act of asserting can be seen as typifying utterances</a:t>
                      </a:r>
                    </a:p>
                    <a:p>
                      <a:r>
                        <a:rPr lang="en-ZA" sz="1800" b="0" i="0" u="none" strike="noStrike" kern="1200" baseline="0" dirty="0">
                          <a:solidFill>
                            <a:schemeClr val="lt1"/>
                          </a:solidFill>
                          <a:latin typeface="+mn-lt"/>
                          <a:ea typeface="+mn-ea"/>
                          <a:cs typeface="+mn-cs"/>
                        </a:rPr>
                        <a:t>of declarative sentences, what linguistic act typifies interrogative</a:t>
                      </a:r>
                    </a:p>
                    <a:p>
                      <a:r>
                        <a:rPr lang="en-ZA" sz="1800" b="0" i="0" u="none" strike="noStrike" kern="1200" baseline="0" dirty="0">
                          <a:solidFill>
                            <a:schemeClr val="lt1"/>
                          </a:solidFill>
                          <a:latin typeface="+mn-lt"/>
                          <a:ea typeface="+mn-ea"/>
                          <a:cs typeface="+mn-cs"/>
                        </a:rPr>
                        <a:t>utterances, i.e. what act is typically performed by uttering an</a:t>
                      </a:r>
                    </a:p>
                    <a:p>
                      <a:r>
                        <a:rPr lang="en-ZA" sz="1800" b="0" i="0" u="none" strike="noStrike" kern="1200" baseline="0" dirty="0">
                          <a:solidFill>
                            <a:schemeClr val="lt1"/>
                          </a:solidFill>
                          <a:latin typeface="+mn-lt"/>
                          <a:ea typeface="+mn-ea"/>
                          <a:cs typeface="+mn-cs"/>
                        </a:rPr>
                        <a:t>interrogative sentence?</a:t>
                      </a:r>
                    </a:p>
                    <a:p>
                      <a:r>
                        <a:rPr lang="en-ZA" sz="1800" b="0" i="0" u="none" strike="noStrike" kern="1200" baseline="0" dirty="0">
                          <a:solidFill>
                            <a:schemeClr val="lt1"/>
                          </a:solidFill>
                          <a:latin typeface="+mn-lt"/>
                          <a:ea typeface="+mn-ea"/>
                          <a:cs typeface="+mn-cs"/>
                        </a:rPr>
                        <a:t>..........................................................................................................................</a:t>
                      </a:r>
                    </a:p>
                    <a:p>
                      <a:r>
                        <a:rPr lang="en-ZA" sz="1800" b="0" i="0" u="none" strike="noStrike" kern="1200" baseline="0" dirty="0">
                          <a:solidFill>
                            <a:schemeClr val="lt1"/>
                          </a:solidFill>
                          <a:latin typeface="+mn-lt"/>
                          <a:ea typeface="+mn-ea"/>
                          <a:cs typeface="+mn-cs"/>
                        </a:rPr>
                        <a:t>(6) And, similarly, </a:t>
                      </a:r>
                      <a:r>
                        <a:rPr lang="en-ZA" sz="1800" b="0" i="0" u="sng" strike="noStrike" kern="1200" baseline="0" dirty="0">
                          <a:solidFill>
                            <a:schemeClr val="lt1"/>
                          </a:solidFill>
                          <a:latin typeface="+mn-lt"/>
                          <a:ea typeface="+mn-ea"/>
                          <a:cs typeface="+mn-cs"/>
                        </a:rPr>
                        <a:t>what act is most typically carried out by an imperative</a:t>
                      </a:r>
                    </a:p>
                    <a:p>
                      <a:r>
                        <a:rPr lang="en-ZA" sz="1800" b="0" i="0" u="sng" strike="noStrike" kern="1200" baseline="0" dirty="0">
                          <a:solidFill>
                            <a:schemeClr val="lt1"/>
                          </a:solidFill>
                          <a:latin typeface="+mn-lt"/>
                          <a:ea typeface="+mn-ea"/>
                          <a:cs typeface="+mn-cs"/>
                        </a:rPr>
                        <a:t>utterance?</a:t>
                      </a:r>
                    </a:p>
                    <a:p>
                      <a:r>
                        <a:rPr lang="en-ZA" sz="1800" b="0" i="0" u="none" strike="noStrike" kern="1200" baseline="0" dirty="0">
                          <a:solidFill>
                            <a:schemeClr val="lt1"/>
                          </a:solidFill>
                          <a:latin typeface="+mn-lt"/>
                          <a:ea typeface="+mn-ea"/>
                          <a:cs typeface="+mn-cs"/>
                        </a:rPr>
                        <a:t>..........................................................................................................................</a:t>
                      </a:r>
                      <a:endParaRPr lang="en-ZA" dirty="0"/>
                    </a:p>
                  </a:txBody>
                  <a:tcPr/>
                </a:tc>
                <a:extLst>
                  <a:ext uri="{0D108BD9-81ED-4DB2-BD59-A6C34878D82A}">
                    <a16:rowId xmlns:a16="http://schemas.microsoft.com/office/drawing/2014/main" val="10000"/>
                  </a:ext>
                </a:extLst>
              </a:tr>
            </a:tbl>
          </a:graphicData>
        </a:graphic>
      </p:graphicFrame>
      <p:sp>
        <p:nvSpPr>
          <p:cNvPr id="5" name="TextBox 4"/>
          <p:cNvSpPr txBox="1"/>
          <p:nvPr/>
        </p:nvSpPr>
        <p:spPr>
          <a:xfrm>
            <a:off x="467544" y="6093296"/>
            <a:ext cx="8208912" cy="646331"/>
          </a:xfrm>
          <a:prstGeom prst="rect">
            <a:avLst/>
          </a:prstGeom>
          <a:noFill/>
        </p:spPr>
        <p:txBody>
          <a:bodyPr wrap="square" rtlCol="0">
            <a:spAutoFit/>
          </a:bodyPr>
          <a:lstStyle/>
          <a:p>
            <a:r>
              <a:rPr lang="en-ZA" dirty="0"/>
              <a:t>(</a:t>
            </a:r>
            <a:r>
              <a:rPr lang="en-ZA" b="1" dirty="0"/>
              <a:t>1</a:t>
            </a:r>
            <a:r>
              <a:rPr lang="en-ZA" dirty="0"/>
              <a:t>) Yes (</a:t>
            </a:r>
            <a:r>
              <a:rPr lang="en-ZA" b="1" dirty="0"/>
              <a:t>2</a:t>
            </a:r>
            <a:r>
              <a:rPr lang="en-ZA" dirty="0"/>
              <a:t>) Yes (</a:t>
            </a:r>
            <a:r>
              <a:rPr lang="en-ZA" b="1" dirty="0"/>
              <a:t>3</a:t>
            </a:r>
            <a:r>
              <a:rPr lang="en-ZA" dirty="0"/>
              <a:t>) Yes (</a:t>
            </a:r>
            <a:r>
              <a:rPr lang="en-ZA" b="1" dirty="0"/>
              <a:t>4</a:t>
            </a:r>
            <a:r>
              <a:rPr lang="en-ZA" dirty="0"/>
              <a:t>) Yes (</a:t>
            </a:r>
            <a:r>
              <a:rPr lang="en-ZA" b="1" dirty="0"/>
              <a:t>5</a:t>
            </a:r>
            <a:r>
              <a:rPr lang="en-ZA" dirty="0"/>
              <a:t>) the act of asking a question (</a:t>
            </a:r>
            <a:r>
              <a:rPr lang="en-ZA" b="1" dirty="0"/>
              <a:t>6</a:t>
            </a:r>
            <a:r>
              <a:rPr lang="en-ZA" dirty="0"/>
              <a:t>) the act of</a:t>
            </a:r>
          </a:p>
          <a:p>
            <a:r>
              <a:rPr lang="en-ZA" dirty="0"/>
              <a:t>ordering someone to do something</a:t>
            </a:r>
          </a:p>
        </p:txBody>
      </p:sp>
    </p:spTree>
    <p:extLst>
      <p:ext uri="{BB962C8B-B14F-4D97-AF65-F5344CB8AC3E}">
        <p14:creationId xmlns:p14="http://schemas.microsoft.com/office/powerpoint/2010/main" val="978289476"/>
      </p:ext>
    </p:extLst>
  </p:cSld>
  <p:clrMapOvr>
    <a:masterClrMapping/>
  </p:clrMapOvr>
  <p:transition>
    <p:random/>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PERLOCUTIONS AND ILLOCUTIONS</a:t>
            </a:r>
          </a:p>
        </p:txBody>
      </p:sp>
      <p:sp>
        <p:nvSpPr>
          <p:cNvPr id="3" name="Content Placeholder 2"/>
          <p:cNvSpPr>
            <a:spLocks noGrp="1"/>
          </p:cNvSpPr>
          <p:nvPr>
            <p:ph idx="1"/>
          </p:nvPr>
        </p:nvSpPr>
        <p:spPr/>
        <p:txBody>
          <a:bodyPr>
            <a:normAutofit fontScale="92500"/>
          </a:bodyPr>
          <a:lstStyle/>
          <a:p>
            <a:r>
              <a:rPr lang="en-ZA" dirty="0"/>
              <a:t>These answers show that the speech act approach to meaning promises a unified account of the utterance of sentences of all types, declarative, interrogative, and imperative. </a:t>
            </a:r>
          </a:p>
          <a:p>
            <a:r>
              <a:rPr lang="en-ZA"/>
              <a:t>All the sentence </a:t>
            </a:r>
            <a:r>
              <a:rPr lang="en-ZA" dirty="0"/>
              <a:t>types perform acts of some kind or other. </a:t>
            </a:r>
          </a:p>
          <a:p>
            <a:r>
              <a:rPr lang="en-ZA" dirty="0"/>
              <a:t>And, furthermore, sentences of each type, when uttered, tend to carry out typical linguistic acts.</a:t>
            </a:r>
          </a:p>
        </p:txBody>
      </p:sp>
    </p:spTree>
    <p:extLst>
      <p:ext uri="{BB962C8B-B14F-4D97-AF65-F5344CB8AC3E}">
        <p14:creationId xmlns:p14="http://schemas.microsoft.com/office/powerpoint/2010/main" val="3913405806"/>
      </p:ext>
    </p:extLst>
  </p:cSld>
  <p:clrMapOvr>
    <a:masterClrMapping/>
  </p:clrMapOvr>
  <p:transition>
    <p:random/>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PERLOCUTIONS AND ILLOCUTIONS</a:t>
            </a:r>
          </a:p>
        </p:txBody>
      </p:sp>
      <p:sp>
        <p:nvSpPr>
          <p:cNvPr id="3" name="Content Placeholder 2"/>
          <p:cNvSpPr>
            <a:spLocks noGrp="1"/>
          </p:cNvSpPr>
          <p:nvPr>
            <p:ph idx="1"/>
          </p:nvPr>
        </p:nvSpPr>
        <p:spPr/>
        <p:txBody>
          <a:bodyPr>
            <a:normAutofit fontScale="85000" lnSpcReduction="10000"/>
          </a:bodyPr>
          <a:lstStyle/>
          <a:p>
            <a:r>
              <a:rPr lang="en-ZA" dirty="0"/>
              <a:t>The pattern is summarized in the chart below. The very names of the sentence types (declarative, interrogative, and imperative) contain thinly disguised Latin allusions to the acts of asserting, asking, and ordering.</a:t>
            </a:r>
          </a:p>
          <a:p>
            <a:r>
              <a:rPr lang="en-ZA" dirty="0"/>
              <a:t>So one might think that a straightforward matching of sentence types to acts was all that was needed to account for this aspect of meaning. </a:t>
            </a:r>
          </a:p>
          <a:p>
            <a:r>
              <a:rPr lang="en-ZA" dirty="0"/>
              <a:t>But a little thought shows that this simple scheme will not work. </a:t>
            </a:r>
          </a:p>
          <a:p>
            <a:r>
              <a:rPr lang="en-ZA" dirty="0"/>
              <a:t>Language is used in more complicated ways.</a:t>
            </a:r>
          </a:p>
        </p:txBody>
      </p:sp>
    </p:spTree>
    <p:extLst>
      <p:ext uri="{BB962C8B-B14F-4D97-AF65-F5344CB8AC3E}">
        <p14:creationId xmlns:p14="http://schemas.microsoft.com/office/powerpoint/2010/main" val="118995093"/>
      </p:ext>
    </p:extLst>
  </p:cSld>
  <p:clrMapOvr>
    <a:masterClrMapping/>
  </p:clrMapOvr>
  <p:transition>
    <p:random/>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PERLOCUTIONS AND ILLOCUTIONS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098970508"/>
              </p:ext>
            </p:extLst>
          </p:nvPr>
        </p:nvGraphicFramePr>
        <p:xfrm>
          <a:off x="457200" y="1600200"/>
          <a:ext cx="8229600" cy="1752600"/>
        </p:xfrm>
        <a:graphic>
          <a:graphicData uri="http://schemas.openxmlformats.org/drawingml/2006/table">
            <a:tbl>
              <a:tblPr firstRow="1" bandRow="1">
                <a:tableStyleId>{5C22544A-7EE6-4342-B048-85BDC9FD1C3A}</a:tableStyleId>
              </a:tblPr>
              <a:tblGrid>
                <a:gridCol w="2746648">
                  <a:extLst>
                    <a:ext uri="{9D8B030D-6E8A-4147-A177-3AD203B41FA5}">
                      <a16:colId xmlns:a16="http://schemas.microsoft.com/office/drawing/2014/main" val="20000"/>
                    </a:ext>
                  </a:extLst>
                </a:gridCol>
                <a:gridCol w="5482952">
                  <a:extLst>
                    <a:ext uri="{9D8B030D-6E8A-4147-A177-3AD203B41FA5}">
                      <a16:colId xmlns:a16="http://schemas.microsoft.com/office/drawing/2014/main" val="20001"/>
                    </a:ext>
                  </a:extLst>
                </a:gridCol>
              </a:tblGrid>
              <a:tr h="370840">
                <a:tc>
                  <a:txBody>
                    <a:bodyPr/>
                    <a:lstStyle/>
                    <a:p>
                      <a:r>
                        <a:rPr lang="en-ZA" sz="1800" b="0" i="0" u="none" strike="noStrike" kern="1200" baseline="0" dirty="0">
                          <a:solidFill>
                            <a:schemeClr val="lt1"/>
                          </a:solidFill>
                          <a:latin typeface="+mn-lt"/>
                          <a:ea typeface="+mn-ea"/>
                          <a:cs typeface="+mn-cs"/>
                        </a:rPr>
                        <a:t>Sentence type</a:t>
                      </a:r>
                      <a:endParaRPr lang="en-ZA" dirty="0"/>
                    </a:p>
                  </a:txBody>
                  <a:tcPr/>
                </a:tc>
                <a:tc>
                  <a:txBody>
                    <a:bodyPr/>
                    <a:lstStyle/>
                    <a:p>
                      <a:r>
                        <a:rPr lang="en-ZA" sz="1800" b="0" i="0" u="none" strike="noStrike" kern="1200" baseline="0" dirty="0">
                          <a:solidFill>
                            <a:schemeClr val="lt1"/>
                          </a:solidFill>
                          <a:latin typeface="+mn-lt"/>
                          <a:ea typeface="+mn-ea"/>
                          <a:cs typeface="+mn-cs"/>
                        </a:rPr>
                        <a:t>Typical linguistic act performed by uttering a</a:t>
                      </a:r>
                    </a:p>
                    <a:p>
                      <a:r>
                        <a:rPr lang="en-ZA" sz="1800" b="0" i="0" u="none" strike="noStrike" kern="1200" baseline="0" dirty="0">
                          <a:solidFill>
                            <a:schemeClr val="lt1"/>
                          </a:solidFill>
                          <a:latin typeface="+mn-lt"/>
                          <a:ea typeface="+mn-ea"/>
                          <a:cs typeface="+mn-cs"/>
                        </a:rPr>
                        <a:t>sentence of this type</a:t>
                      </a:r>
                      <a:endParaRPr lang="en-ZA" dirty="0"/>
                    </a:p>
                  </a:txBody>
                  <a:tcPr/>
                </a:tc>
                <a:extLst>
                  <a:ext uri="{0D108BD9-81ED-4DB2-BD59-A6C34878D82A}">
                    <a16:rowId xmlns:a16="http://schemas.microsoft.com/office/drawing/2014/main" val="10000"/>
                  </a:ext>
                </a:extLst>
              </a:tr>
              <a:tr h="370840">
                <a:tc>
                  <a:txBody>
                    <a:bodyPr/>
                    <a:lstStyle/>
                    <a:p>
                      <a:r>
                        <a:rPr lang="en-ZA" sz="1800" b="0" i="0" u="none" strike="noStrike" baseline="0" dirty="0">
                          <a:latin typeface="Minion-Regular"/>
                        </a:rPr>
                        <a:t>declarative</a:t>
                      </a:r>
                      <a:endParaRPr lang="en-ZA" sz="4400" dirty="0"/>
                    </a:p>
                  </a:txBody>
                  <a:tcPr/>
                </a:tc>
                <a:tc>
                  <a:txBody>
                    <a:bodyPr/>
                    <a:lstStyle/>
                    <a:p>
                      <a:r>
                        <a:rPr lang="en-ZA" sz="1800" b="0" i="0" u="none" strike="noStrike" baseline="0" dirty="0">
                          <a:latin typeface="Minion-Regular"/>
                        </a:rPr>
                        <a:t>asserting</a:t>
                      </a:r>
                      <a:endParaRPr lang="en-ZA" sz="4400" dirty="0"/>
                    </a:p>
                  </a:txBody>
                  <a:tcPr/>
                </a:tc>
                <a:extLst>
                  <a:ext uri="{0D108BD9-81ED-4DB2-BD59-A6C34878D82A}">
                    <a16:rowId xmlns:a16="http://schemas.microsoft.com/office/drawing/2014/main" val="10001"/>
                  </a:ext>
                </a:extLst>
              </a:tr>
              <a:tr h="370840">
                <a:tc>
                  <a:txBody>
                    <a:bodyPr/>
                    <a:lstStyle/>
                    <a:p>
                      <a:pPr algn="l"/>
                      <a:r>
                        <a:rPr lang="en-ZA" sz="1800" b="0" i="0" u="none" strike="noStrike" baseline="0" dirty="0">
                          <a:latin typeface="Minion-Regular"/>
                        </a:rPr>
                        <a:t>interrogative</a:t>
                      </a:r>
                    </a:p>
                  </a:txBody>
                  <a:tcPr/>
                </a:tc>
                <a:tc>
                  <a:txBody>
                    <a:bodyPr/>
                    <a:lstStyle/>
                    <a:p>
                      <a:pPr algn="l"/>
                      <a:r>
                        <a:rPr lang="en-ZA" sz="1800" b="0" i="0" u="none" strike="noStrike" baseline="0" dirty="0">
                          <a:latin typeface="Minion-Regular"/>
                        </a:rPr>
                        <a:t>asking</a:t>
                      </a:r>
                    </a:p>
                  </a:txBody>
                  <a:tcPr/>
                </a:tc>
                <a:extLst>
                  <a:ext uri="{0D108BD9-81ED-4DB2-BD59-A6C34878D82A}">
                    <a16:rowId xmlns:a16="http://schemas.microsoft.com/office/drawing/2014/main" val="10002"/>
                  </a:ext>
                </a:extLst>
              </a:tr>
              <a:tr h="370840">
                <a:tc>
                  <a:txBody>
                    <a:bodyPr/>
                    <a:lstStyle/>
                    <a:p>
                      <a:pPr algn="l"/>
                      <a:r>
                        <a:rPr lang="en-ZA" sz="1800" b="0" i="0" u="none" strike="noStrike" baseline="0" dirty="0">
                          <a:latin typeface="Minion-Regular"/>
                        </a:rPr>
                        <a:t>imperative</a:t>
                      </a:r>
                      <a:endParaRPr lang="en-ZA" sz="4400" dirty="0"/>
                    </a:p>
                  </a:txBody>
                  <a:tcPr/>
                </a:tc>
                <a:tc>
                  <a:txBody>
                    <a:bodyPr/>
                    <a:lstStyle/>
                    <a:p>
                      <a:pPr algn="l"/>
                      <a:r>
                        <a:rPr lang="en-ZA" sz="1800" b="0" i="0" u="none" strike="noStrike" baseline="0" dirty="0">
                          <a:latin typeface="Minion-Regular"/>
                        </a:rPr>
                        <a:t>ordering</a:t>
                      </a:r>
                      <a:endParaRPr lang="en-ZA" sz="4400" dirty="0"/>
                    </a:p>
                  </a:txBody>
                  <a:tcPr/>
                </a:tc>
                <a:extLst>
                  <a:ext uri="{0D108BD9-81ED-4DB2-BD59-A6C34878D82A}">
                    <a16:rowId xmlns:a16="http://schemas.microsoft.com/office/drawing/2014/main" val="10003"/>
                  </a:ext>
                </a:extLst>
              </a:tr>
            </a:tbl>
          </a:graphicData>
        </a:graphic>
      </p:graphicFrame>
      <p:sp>
        <p:nvSpPr>
          <p:cNvPr id="4" name="TextBox 3"/>
          <p:cNvSpPr txBox="1"/>
          <p:nvPr/>
        </p:nvSpPr>
        <p:spPr>
          <a:xfrm>
            <a:off x="467544" y="3789040"/>
            <a:ext cx="8208912" cy="2308324"/>
          </a:xfrm>
          <a:prstGeom prst="rect">
            <a:avLst/>
          </a:prstGeom>
          <a:noFill/>
        </p:spPr>
        <p:txBody>
          <a:bodyPr wrap="square" rtlCol="0">
            <a:spAutoFit/>
          </a:bodyPr>
          <a:lstStyle/>
          <a:p>
            <a:r>
              <a:rPr lang="en-US" sz="2400" dirty="0"/>
              <a:t>In the following situation, does the act carried out by the utterance seem to be primarily one of asserting, asking, or ordering? </a:t>
            </a:r>
          </a:p>
          <a:p>
            <a:r>
              <a:rPr lang="en-US" sz="2400" dirty="0"/>
              <a:t>In each case, note the sentence type, whether declarative, interrogative, or imperative.</a:t>
            </a:r>
          </a:p>
          <a:p>
            <a:r>
              <a:rPr lang="en-US" sz="2400" dirty="0"/>
              <a:t>We have done the first one for you.</a:t>
            </a:r>
          </a:p>
        </p:txBody>
      </p:sp>
    </p:spTree>
    <p:extLst>
      <p:ext uri="{BB962C8B-B14F-4D97-AF65-F5344CB8AC3E}">
        <p14:creationId xmlns:p14="http://schemas.microsoft.com/office/powerpoint/2010/main" val="2857458693"/>
      </p:ext>
    </p:extLst>
  </p:cSld>
  <p:clrMapOvr>
    <a:masterClrMapping/>
  </p:clrMapOvr>
  <p:transition>
    <p:random/>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PERLOCUTIONS AND ILLOCUTIONS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62380002"/>
              </p:ext>
            </p:extLst>
          </p:nvPr>
        </p:nvGraphicFramePr>
        <p:xfrm>
          <a:off x="457200" y="1600200"/>
          <a:ext cx="8229600" cy="5029200"/>
        </p:xfrm>
        <a:graphic>
          <a:graphicData uri="http://schemas.openxmlformats.org/drawingml/2006/table">
            <a:tbl>
              <a:tblPr firstRow="1" bandRow="1">
                <a:tableStyleId>{5C22544A-7EE6-4342-B048-85BDC9FD1C3A}</a:tableStyleId>
              </a:tblPr>
              <a:tblGrid>
                <a:gridCol w="8229600">
                  <a:extLst>
                    <a:ext uri="{9D8B030D-6E8A-4147-A177-3AD203B41FA5}">
                      <a16:colId xmlns:a16="http://schemas.microsoft.com/office/drawing/2014/main" val="20000"/>
                    </a:ext>
                  </a:extLst>
                </a:gridCol>
              </a:tblGrid>
              <a:tr h="370840">
                <a:tc>
                  <a:txBody>
                    <a:bodyPr/>
                    <a:lstStyle/>
                    <a:p>
                      <a:r>
                        <a:rPr lang="en-US" sz="1800" b="1" kern="1200" baseline="0" dirty="0">
                          <a:solidFill>
                            <a:schemeClr val="lt1"/>
                          </a:solidFill>
                          <a:latin typeface="+mn-lt"/>
                          <a:ea typeface="+mn-ea"/>
                          <a:cs typeface="+mn-cs"/>
                        </a:rPr>
                        <a:t>(1) Lady at ticket office in railway station: ‘I’d like a day return to</a:t>
                      </a:r>
                    </a:p>
                    <a:p>
                      <a:r>
                        <a:rPr lang="en-US" sz="1800" b="1" kern="1200" baseline="0" dirty="0" err="1">
                          <a:solidFill>
                            <a:schemeClr val="lt1"/>
                          </a:solidFill>
                          <a:latin typeface="+mn-lt"/>
                          <a:ea typeface="+mn-ea"/>
                          <a:cs typeface="+mn-cs"/>
                        </a:rPr>
                        <a:t>Morecambe</a:t>
                      </a:r>
                      <a:r>
                        <a:rPr lang="en-US" sz="1800" b="1" kern="1200" baseline="0" dirty="0">
                          <a:solidFill>
                            <a:schemeClr val="lt1"/>
                          </a:solidFill>
                          <a:latin typeface="+mn-lt"/>
                          <a:ea typeface="+mn-ea"/>
                          <a:cs typeface="+mn-cs"/>
                        </a:rPr>
                        <a:t>, please’</a:t>
                      </a:r>
                    </a:p>
                    <a:p>
                      <a:r>
                        <a:rPr lang="en-US" sz="1800" b="1" i="1" kern="1200" baseline="0" dirty="0">
                          <a:solidFill>
                            <a:schemeClr val="lt1"/>
                          </a:solidFill>
                          <a:latin typeface="+mn-lt"/>
                          <a:ea typeface="+mn-ea"/>
                          <a:cs typeface="+mn-cs"/>
                        </a:rPr>
                        <a:t>Sentence type: </a:t>
                      </a:r>
                      <a:r>
                        <a:rPr lang="en-US" sz="1800" b="1" i="1" kern="1200" baseline="0">
                          <a:solidFill>
                            <a:schemeClr val="lt1"/>
                          </a:solidFill>
                          <a:latin typeface="+mn-lt"/>
                          <a:ea typeface="+mn-ea"/>
                          <a:cs typeface="+mn-cs"/>
                        </a:rPr>
                        <a:t>declarative       Act</a:t>
                      </a:r>
                      <a:r>
                        <a:rPr lang="en-US" sz="1800" b="1" i="1" kern="1200" baseline="0" dirty="0">
                          <a:solidFill>
                            <a:schemeClr val="lt1"/>
                          </a:solidFill>
                          <a:latin typeface="+mn-lt"/>
                          <a:ea typeface="+mn-ea"/>
                          <a:cs typeface="+mn-cs"/>
                        </a:rPr>
                        <a:t>: requesting or ordering</a:t>
                      </a:r>
                    </a:p>
                    <a:p>
                      <a:r>
                        <a:rPr lang="en-US" sz="1800" b="1" kern="1200" baseline="0" dirty="0">
                          <a:solidFill>
                            <a:schemeClr val="lt1"/>
                          </a:solidFill>
                          <a:latin typeface="+mn-lt"/>
                          <a:ea typeface="+mn-ea"/>
                          <a:cs typeface="+mn-cs"/>
                        </a:rPr>
                        <a:t>(2) Speaker at a meeting on a hot political issue: ‘Is it right to condone</a:t>
                      </a:r>
                    </a:p>
                    <a:p>
                      <a:r>
                        <a:rPr lang="en-US" sz="1800" b="1" kern="1200" baseline="0" dirty="0" err="1">
                          <a:solidFill>
                            <a:schemeClr val="lt1"/>
                          </a:solidFill>
                          <a:latin typeface="+mn-lt"/>
                          <a:ea typeface="+mn-ea"/>
                          <a:cs typeface="+mn-cs"/>
                        </a:rPr>
                        <a:t>thuggery</a:t>
                      </a:r>
                      <a:r>
                        <a:rPr lang="en-US" sz="1800" b="1" kern="1200" baseline="0" dirty="0">
                          <a:solidFill>
                            <a:schemeClr val="lt1"/>
                          </a:solidFill>
                          <a:latin typeface="+mn-lt"/>
                          <a:ea typeface="+mn-ea"/>
                          <a:cs typeface="+mn-cs"/>
                        </a:rPr>
                        <a:t>?’</a:t>
                      </a:r>
                    </a:p>
                    <a:p>
                      <a:r>
                        <a:rPr lang="en-US" sz="1800" b="1" i="1" kern="1200" baseline="0" dirty="0">
                          <a:solidFill>
                            <a:schemeClr val="lt1"/>
                          </a:solidFill>
                          <a:latin typeface="+mn-lt"/>
                          <a:ea typeface="+mn-ea"/>
                          <a:cs typeface="+mn-cs"/>
                        </a:rPr>
                        <a:t>Sentence type: .................................... Act: .................................................</a:t>
                      </a:r>
                    </a:p>
                    <a:p>
                      <a:r>
                        <a:rPr lang="en-US" sz="1800" b="1" kern="1200" baseline="0" dirty="0">
                          <a:solidFill>
                            <a:schemeClr val="lt1"/>
                          </a:solidFill>
                          <a:latin typeface="+mn-lt"/>
                          <a:ea typeface="+mn-ea"/>
                          <a:cs typeface="+mn-cs"/>
                        </a:rPr>
                        <a:t>(3) The Duke of </a:t>
                      </a:r>
                      <a:r>
                        <a:rPr lang="en-US" sz="1800" b="1" kern="1200" baseline="0" dirty="0" err="1">
                          <a:solidFill>
                            <a:schemeClr val="lt1"/>
                          </a:solidFill>
                          <a:latin typeface="+mn-lt"/>
                          <a:ea typeface="+mn-ea"/>
                          <a:cs typeface="+mn-cs"/>
                        </a:rPr>
                        <a:t>Omnium</a:t>
                      </a:r>
                      <a:r>
                        <a:rPr lang="en-US" sz="1800" b="1" kern="1200" baseline="0" dirty="0">
                          <a:solidFill>
                            <a:schemeClr val="lt1"/>
                          </a:solidFill>
                          <a:latin typeface="+mn-lt"/>
                          <a:ea typeface="+mn-ea"/>
                          <a:cs typeface="+mn-cs"/>
                        </a:rPr>
                        <a:t>, to his butler, who sees to his every need: ‘It’s cold</a:t>
                      </a:r>
                    </a:p>
                    <a:p>
                      <a:r>
                        <a:rPr lang="en-US" sz="1800" b="1" kern="1200" baseline="0" dirty="0">
                          <a:solidFill>
                            <a:schemeClr val="lt1"/>
                          </a:solidFill>
                          <a:latin typeface="+mn-lt"/>
                          <a:ea typeface="+mn-ea"/>
                          <a:cs typeface="+mn-cs"/>
                        </a:rPr>
                        <a:t>in here, Hives’</a:t>
                      </a:r>
                    </a:p>
                    <a:p>
                      <a:r>
                        <a:rPr lang="en-US" sz="1800" b="1" i="1" kern="1200" baseline="0" dirty="0">
                          <a:solidFill>
                            <a:schemeClr val="lt1"/>
                          </a:solidFill>
                          <a:latin typeface="+mn-lt"/>
                          <a:ea typeface="+mn-ea"/>
                          <a:cs typeface="+mn-cs"/>
                        </a:rPr>
                        <a:t>Sentence type: .................................... Act: .................................................</a:t>
                      </a:r>
                    </a:p>
                    <a:p>
                      <a:r>
                        <a:rPr lang="en-US" sz="1800" b="1" kern="1200" baseline="0" dirty="0">
                          <a:solidFill>
                            <a:schemeClr val="lt1"/>
                          </a:solidFill>
                          <a:latin typeface="+mn-lt"/>
                          <a:ea typeface="+mn-ea"/>
                          <a:cs typeface="+mn-cs"/>
                        </a:rPr>
                        <a:t>(4) To companion on a country walk, while climbing a fence: ‘My skirt is</a:t>
                      </a:r>
                    </a:p>
                    <a:p>
                      <a:r>
                        <a:rPr lang="en-US" sz="1800" b="1" kern="1200" baseline="0" dirty="0">
                          <a:solidFill>
                            <a:schemeClr val="lt1"/>
                          </a:solidFill>
                          <a:latin typeface="+mn-lt"/>
                          <a:ea typeface="+mn-ea"/>
                          <a:cs typeface="+mn-cs"/>
                        </a:rPr>
                        <a:t>caught on the barbed wire’</a:t>
                      </a:r>
                    </a:p>
                    <a:p>
                      <a:r>
                        <a:rPr lang="en-US" sz="1800" b="1" i="1" kern="1200" baseline="0" dirty="0">
                          <a:solidFill>
                            <a:schemeClr val="lt1"/>
                          </a:solidFill>
                          <a:latin typeface="+mn-lt"/>
                          <a:ea typeface="+mn-ea"/>
                          <a:cs typeface="+mn-cs"/>
                        </a:rPr>
                        <a:t>Sentence type: .................................... Act: .................................................</a:t>
                      </a:r>
                    </a:p>
                    <a:p>
                      <a:r>
                        <a:rPr lang="en-US" sz="1800" b="1" kern="1200" baseline="0" dirty="0">
                          <a:solidFill>
                            <a:schemeClr val="lt1"/>
                          </a:solidFill>
                          <a:latin typeface="+mn-lt"/>
                          <a:ea typeface="+mn-ea"/>
                          <a:cs typeface="+mn-cs"/>
                        </a:rPr>
                        <a:t>(5) Biology teacher: ‘Note that the female cell has two X-shaped</a:t>
                      </a:r>
                    </a:p>
                    <a:p>
                      <a:r>
                        <a:rPr lang="en-US" sz="1800" b="1" kern="1200" baseline="0" dirty="0">
                          <a:solidFill>
                            <a:schemeClr val="lt1"/>
                          </a:solidFill>
                          <a:latin typeface="+mn-lt"/>
                          <a:ea typeface="+mn-ea"/>
                          <a:cs typeface="+mn-cs"/>
                        </a:rPr>
                        <a:t>chromosomes’</a:t>
                      </a:r>
                    </a:p>
                    <a:p>
                      <a:r>
                        <a:rPr lang="en-US" sz="1800" b="1" i="1" kern="1200" baseline="0" dirty="0">
                          <a:solidFill>
                            <a:schemeClr val="lt1"/>
                          </a:solidFill>
                          <a:latin typeface="+mn-lt"/>
                          <a:ea typeface="+mn-ea"/>
                          <a:cs typeface="+mn-cs"/>
                        </a:rPr>
                        <a:t>Sentence type: .................................... Act: .................................................</a:t>
                      </a:r>
                    </a:p>
                    <a:p>
                      <a:r>
                        <a:rPr lang="en-US" sz="1800" b="1" kern="1200" baseline="0" dirty="0">
                          <a:solidFill>
                            <a:schemeClr val="lt1"/>
                          </a:solidFill>
                          <a:latin typeface="+mn-lt"/>
                          <a:ea typeface="+mn-ea"/>
                          <a:cs typeface="+mn-cs"/>
                        </a:rPr>
                        <a:t>(6) Mother to child who is eating untidily: ‘Look at the mess you’ve made</a:t>
                      </a:r>
                    </a:p>
                    <a:p>
                      <a:r>
                        <a:rPr lang="en-US" sz="1800" b="1" kern="1200" baseline="0" dirty="0">
                          <a:solidFill>
                            <a:schemeClr val="lt1"/>
                          </a:solidFill>
                          <a:latin typeface="+mn-lt"/>
                          <a:ea typeface="+mn-ea"/>
                          <a:cs typeface="+mn-cs"/>
                        </a:rPr>
                        <a:t>under your chair’</a:t>
                      </a:r>
                    </a:p>
                    <a:p>
                      <a:r>
                        <a:rPr lang="en-US" sz="1800" b="1" i="1" kern="1200" baseline="0" dirty="0">
                          <a:solidFill>
                            <a:schemeClr val="lt1"/>
                          </a:solidFill>
                          <a:latin typeface="+mn-lt"/>
                          <a:ea typeface="+mn-ea"/>
                          <a:cs typeface="+mn-cs"/>
                        </a:rPr>
                        <a:t>Sentence type: .................................... Act: .................................................</a:t>
                      </a:r>
                      <a:endParaRPr lang="en-US" dirty="0"/>
                    </a:p>
                  </a:txBody>
                  <a:tcPr/>
                </a:tc>
                <a:extLst>
                  <a:ext uri="{0D108BD9-81ED-4DB2-BD59-A6C34878D82A}">
                    <a16:rowId xmlns:a16="http://schemas.microsoft.com/office/drawing/2014/main" val="10000"/>
                  </a:ext>
                </a:extLst>
              </a:tr>
            </a:tbl>
          </a:graphicData>
        </a:graphic>
      </p:graphicFrame>
    </p:spTree>
  </p:cSld>
  <p:clrMapOvr>
    <a:masterClrMapping/>
  </p:clrMapOvr>
  <p:transition>
    <p:random/>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PERLOCUTIONS AND ILLOCUTIONS</a:t>
            </a:r>
            <a:endParaRPr lang="en-US" dirty="0"/>
          </a:p>
        </p:txBody>
      </p:sp>
      <p:sp>
        <p:nvSpPr>
          <p:cNvPr id="3" name="Content Placeholder 2"/>
          <p:cNvSpPr>
            <a:spLocks noGrp="1"/>
          </p:cNvSpPr>
          <p:nvPr>
            <p:ph idx="1"/>
          </p:nvPr>
        </p:nvSpPr>
        <p:spPr/>
        <p:txBody>
          <a:bodyPr/>
          <a:lstStyle/>
          <a:p>
            <a:r>
              <a:rPr lang="en-US" dirty="0"/>
              <a:t>Feedback</a:t>
            </a:r>
          </a:p>
          <a:p>
            <a:pPr>
              <a:buNone/>
            </a:pPr>
            <a:endParaRPr lang="en-US" dirty="0"/>
          </a:p>
        </p:txBody>
      </p:sp>
      <p:graphicFrame>
        <p:nvGraphicFramePr>
          <p:cNvPr id="4" name="Table 3"/>
          <p:cNvGraphicFramePr>
            <a:graphicFrameLocks noGrp="1"/>
          </p:cNvGraphicFramePr>
          <p:nvPr/>
        </p:nvGraphicFramePr>
        <p:xfrm>
          <a:off x="1524000" y="2410088"/>
          <a:ext cx="6096000" cy="1737360"/>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val="20000"/>
                    </a:ext>
                  </a:extLst>
                </a:gridCol>
              </a:tblGrid>
              <a:tr h="370840">
                <a:tc>
                  <a:txBody>
                    <a:bodyPr/>
                    <a:lstStyle/>
                    <a:p>
                      <a:r>
                        <a:rPr lang="en-US" sz="1800" b="1" kern="1200" baseline="0" dirty="0">
                          <a:solidFill>
                            <a:schemeClr val="lt1"/>
                          </a:solidFill>
                          <a:latin typeface="+mn-lt"/>
                          <a:ea typeface="+mn-ea"/>
                          <a:cs typeface="+mn-cs"/>
                        </a:rPr>
                        <a:t>(2) interrogative; asserting (‘It is not right’) </a:t>
                      </a:r>
                    </a:p>
                    <a:p>
                      <a:r>
                        <a:rPr lang="en-US" sz="1800" b="1" kern="1200" baseline="0" dirty="0">
                          <a:solidFill>
                            <a:schemeClr val="lt1"/>
                          </a:solidFill>
                          <a:latin typeface="+mn-lt"/>
                          <a:ea typeface="+mn-ea"/>
                          <a:cs typeface="+mn-cs"/>
                        </a:rPr>
                        <a:t>(3) declarative; ordering ( ‘close the window’) </a:t>
                      </a:r>
                    </a:p>
                    <a:p>
                      <a:r>
                        <a:rPr lang="en-US" sz="1800" b="1" kern="1200" baseline="0" dirty="0">
                          <a:solidFill>
                            <a:schemeClr val="lt1"/>
                          </a:solidFill>
                          <a:latin typeface="+mn-lt"/>
                          <a:ea typeface="+mn-ea"/>
                          <a:cs typeface="+mn-cs"/>
                        </a:rPr>
                        <a:t>(4) declarative; requesting or ordering (‘Please help me’) </a:t>
                      </a:r>
                    </a:p>
                    <a:p>
                      <a:r>
                        <a:rPr lang="en-US" sz="1800" b="1" kern="1200" baseline="0" dirty="0">
                          <a:solidFill>
                            <a:schemeClr val="lt1"/>
                          </a:solidFill>
                          <a:latin typeface="+mn-lt"/>
                          <a:ea typeface="+mn-ea"/>
                          <a:cs typeface="+mn-cs"/>
                        </a:rPr>
                        <a:t>(5) imperative; asserting (‘The female cell has two X-shaped chromosomes’) </a:t>
                      </a:r>
                    </a:p>
                    <a:p>
                      <a:r>
                        <a:rPr lang="en-US" sz="1800" b="1" kern="1200" baseline="0" dirty="0">
                          <a:solidFill>
                            <a:schemeClr val="lt1"/>
                          </a:solidFill>
                          <a:latin typeface="+mn-lt"/>
                          <a:ea typeface="+mn-ea"/>
                          <a:cs typeface="+mn-cs"/>
                        </a:rPr>
                        <a:t>(6) imperative; asserting (‘You’ve made a mess’)</a:t>
                      </a:r>
                      <a:endParaRPr lang="en-US" dirty="0"/>
                    </a:p>
                  </a:txBody>
                  <a:tcPr/>
                </a:tc>
                <a:extLst>
                  <a:ext uri="{0D108BD9-81ED-4DB2-BD59-A6C34878D82A}">
                    <a16:rowId xmlns:a16="http://schemas.microsoft.com/office/drawing/2014/main" val="10000"/>
                  </a:ext>
                </a:extLst>
              </a:tr>
            </a:tbl>
          </a:graphicData>
        </a:graphic>
      </p:graphicFrame>
    </p:spTree>
  </p:cSld>
  <p:clrMapOvr>
    <a:masterClrMapping/>
  </p:clrMapOvr>
  <p:transition>
    <p:random/>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PERLOCUTIONS AND ILLOCUTIONS</a:t>
            </a:r>
            <a:endParaRPr lang="en-US" dirty="0"/>
          </a:p>
        </p:txBody>
      </p:sp>
      <p:sp>
        <p:nvSpPr>
          <p:cNvPr id="3" name="Content Placeholder 2"/>
          <p:cNvSpPr>
            <a:spLocks noGrp="1"/>
          </p:cNvSpPr>
          <p:nvPr>
            <p:ph idx="1"/>
          </p:nvPr>
        </p:nvSpPr>
        <p:spPr/>
        <p:txBody>
          <a:bodyPr>
            <a:normAutofit fontScale="85000" lnSpcReduction="10000"/>
          </a:bodyPr>
          <a:lstStyle/>
          <a:p>
            <a:r>
              <a:rPr lang="en-US" dirty="0"/>
              <a:t>Obviously the simple matching of acts with sentence types has plenty of exceptions, and we need to develop a more subtle theory than that given in the table. </a:t>
            </a:r>
          </a:p>
          <a:p>
            <a:r>
              <a:rPr lang="en-US" dirty="0"/>
              <a:t>So far, we have been rather </a:t>
            </a:r>
            <a:r>
              <a:rPr lang="en-US" dirty="0">
                <a:solidFill>
                  <a:srgbClr val="FF0000"/>
                </a:solidFill>
              </a:rPr>
              <a:t>crude</a:t>
            </a:r>
            <a:r>
              <a:rPr lang="en-US" dirty="0"/>
              <a:t> in our </a:t>
            </a:r>
            <a:r>
              <a:rPr lang="en-US" dirty="0" err="1"/>
              <a:t>labelling</a:t>
            </a:r>
            <a:r>
              <a:rPr lang="en-US" dirty="0"/>
              <a:t> of acts, as assertions, warnings, threats, etc.</a:t>
            </a:r>
          </a:p>
          <a:p>
            <a:r>
              <a:rPr lang="en-US" dirty="0"/>
              <a:t>More careful distinctions need to be made between various different types of speech act, in order to begin to make sense of this area of meaning.</a:t>
            </a:r>
          </a:p>
          <a:p>
            <a:r>
              <a:rPr lang="en-US" dirty="0">
                <a:solidFill>
                  <a:srgbClr val="FF0000"/>
                </a:solidFill>
              </a:rPr>
              <a:t>We now introduce the </a:t>
            </a:r>
            <a:r>
              <a:rPr lang="en-US" u="sng" dirty="0">
                <a:solidFill>
                  <a:srgbClr val="FF0000"/>
                </a:solidFill>
              </a:rPr>
              <a:t>technical</a:t>
            </a:r>
            <a:r>
              <a:rPr lang="en-US" dirty="0">
                <a:solidFill>
                  <a:srgbClr val="FF0000"/>
                </a:solidFill>
              </a:rPr>
              <a:t> distinction between perlocutionary act and illocutionary act.</a:t>
            </a:r>
          </a:p>
        </p:txBody>
      </p:sp>
    </p:spTree>
  </p:cSld>
  <p:clrMapOvr>
    <a:masterClrMapping/>
  </p:clrMapOvr>
  <p:transition>
    <p:rand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 OF ASSERTION</a:t>
            </a:r>
          </a:p>
        </p:txBody>
      </p:sp>
      <p:sp>
        <p:nvSpPr>
          <p:cNvPr id="3" name="Content Placeholder 2"/>
          <p:cNvSpPr>
            <a:spLocks noGrp="1"/>
          </p:cNvSpPr>
          <p:nvPr>
            <p:ph idx="1"/>
          </p:nvPr>
        </p:nvSpPr>
        <p:spPr/>
        <p:txBody>
          <a:bodyPr/>
          <a:lstStyle/>
          <a:p>
            <a:r>
              <a:rPr lang="en-US" dirty="0"/>
              <a:t>If I say, </a:t>
            </a:r>
            <a:r>
              <a:rPr lang="en-US" dirty="0">
                <a:solidFill>
                  <a:srgbClr val="FF0000"/>
                </a:solidFill>
              </a:rPr>
              <a:t>‘</a:t>
            </a:r>
            <a:r>
              <a:rPr lang="en-US" dirty="0" err="1">
                <a:solidFill>
                  <a:srgbClr val="FF0000"/>
                </a:solidFill>
              </a:rPr>
              <a:t>Thoko</a:t>
            </a:r>
            <a:r>
              <a:rPr lang="en-US" dirty="0">
                <a:solidFill>
                  <a:srgbClr val="FF0000"/>
                </a:solidFill>
              </a:rPr>
              <a:t> is in the kitchen’, </a:t>
            </a:r>
            <a:r>
              <a:rPr lang="en-US" dirty="0"/>
              <a:t>I assert to my hearer that in the real world a situation exists in which a person named </a:t>
            </a:r>
            <a:r>
              <a:rPr lang="en-US" dirty="0" err="1"/>
              <a:t>Thoko</a:t>
            </a:r>
            <a:r>
              <a:rPr lang="en-US" dirty="0"/>
              <a:t> is in a room identified by the referring expression </a:t>
            </a:r>
            <a:r>
              <a:rPr lang="en-US" i="1" dirty="0"/>
              <a:t>the kitchen.</a:t>
            </a:r>
            <a:endParaRPr lang="en-US" dirty="0"/>
          </a:p>
        </p:txBody>
      </p:sp>
    </p:spTree>
  </p:cSld>
  <p:clrMapOvr>
    <a:masterClrMapping/>
  </p:clrMapOvr>
  <p:transition>
    <p:random/>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PERLOCUTIONARY ACT</a:t>
            </a:r>
          </a:p>
        </p:txBody>
      </p:sp>
      <p:sp>
        <p:nvSpPr>
          <p:cNvPr id="3" name="Content Placeholder 2"/>
          <p:cNvSpPr>
            <a:spLocks noGrp="1"/>
          </p:cNvSpPr>
          <p:nvPr>
            <p:ph idx="1"/>
          </p:nvPr>
        </p:nvSpPr>
        <p:spPr/>
        <p:txBody>
          <a:bodyPr/>
          <a:lstStyle/>
          <a:p>
            <a:r>
              <a:rPr lang="en-US" dirty="0"/>
              <a:t>The PERLOCUTIONARY ACT (or just simply the PERLOCUTION) carried out by a speaker making an utterance is the act of </a:t>
            </a:r>
            <a:r>
              <a:rPr lang="en-US" dirty="0">
                <a:solidFill>
                  <a:srgbClr val="FF0000"/>
                </a:solidFill>
              </a:rPr>
              <a:t>causing a certain effect </a:t>
            </a:r>
            <a:r>
              <a:rPr lang="en-US" dirty="0"/>
              <a:t>on the hearer and others.</a:t>
            </a:r>
          </a:p>
        </p:txBody>
      </p:sp>
    </p:spTree>
  </p:cSld>
  <p:clrMapOvr>
    <a:masterClrMapping/>
  </p:clrMapOvr>
  <p:transition>
    <p:random/>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PERLOCUTIONARY ACT</a:t>
            </a:r>
          </a:p>
        </p:txBody>
      </p:sp>
      <p:sp>
        <p:nvSpPr>
          <p:cNvPr id="3" name="Content Placeholder 2"/>
          <p:cNvSpPr>
            <a:spLocks noGrp="1"/>
          </p:cNvSpPr>
          <p:nvPr>
            <p:ph idx="1"/>
          </p:nvPr>
        </p:nvSpPr>
        <p:spPr/>
        <p:txBody>
          <a:bodyPr/>
          <a:lstStyle/>
          <a:p>
            <a:r>
              <a:rPr lang="en-US" dirty="0"/>
              <a:t>If I say ‘There’s a hornet in your left ear’, it may well cause you to </a:t>
            </a:r>
            <a:r>
              <a:rPr lang="en-US" u="sng" dirty="0"/>
              <a:t>panic</a:t>
            </a:r>
            <a:r>
              <a:rPr lang="en-US" dirty="0"/>
              <a:t>, </a:t>
            </a:r>
            <a:r>
              <a:rPr lang="en-US" u="sng" dirty="0"/>
              <a:t>scream</a:t>
            </a:r>
            <a:r>
              <a:rPr lang="en-US" dirty="0"/>
              <a:t> and </a:t>
            </a:r>
            <a:r>
              <a:rPr lang="en-US" u="sng" dirty="0"/>
              <a:t>scratch wildly </a:t>
            </a:r>
            <a:r>
              <a:rPr lang="en-US" dirty="0"/>
              <a:t>at your ear. </a:t>
            </a:r>
          </a:p>
          <a:p>
            <a:r>
              <a:rPr lang="en-US" b="1" u="sng" dirty="0"/>
              <a:t>N.B.: </a:t>
            </a:r>
            <a:r>
              <a:rPr lang="en-US" dirty="0"/>
              <a:t>Causing these emotions and actions of yours is the </a:t>
            </a:r>
            <a:r>
              <a:rPr lang="en-US" dirty="0" err="1"/>
              <a:t>perlocution</a:t>
            </a:r>
            <a:r>
              <a:rPr lang="en-US" dirty="0"/>
              <a:t> </a:t>
            </a:r>
            <a:r>
              <a:rPr lang="en-US" dirty="0">
                <a:solidFill>
                  <a:srgbClr val="FF0000"/>
                </a:solidFill>
              </a:rPr>
              <a:t>(effect) </a:t>
            </a:r>
            <a:r>
              <a:rPr lang="en-US" dirty="0"/>
              <a:t>of my utterance, or the perlocutionary act I perform by making that utterance.</a:t>
            </a:r>
          </a:p>
        </p:txBody>
      </p:sp>
    </p:spTree>
  </p:cSld>
  <p:clrMapOvr>
    <a:masterClrMapping/>
  </p:clrMapOvr>
  <p:transition>
    <p:random/>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PERLOCUTIONARY ACT</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err="1"/>
              <a:t>perlocution</a:t>
            </a:r>
            <a:r>
              <a:rPr lang="en-US" dirty="0"/>
              <a:t> of an utterance is the causing of a change to be brought about, perhaps unintentionally, through, or by means of, the utterance (Latin </a:t>
            </a:r>
            <a:r>
              <a:rPr lang="en-US" i="1" dirty="0"/>
              <a:t>per ‘through, by means of’). </a:t>
            </a:r>
          </a:p>
          <a:p>
            <a:r>
              <a:rPr lang="en-US" dirty="0"/>
              <a:t>The point of carefully distinguishing the perlocutionary aspect of the speech act from others is that </a:t>
            </a:r>
            <a:r>
              <a:rPr lang="en-US" dirty="0">
                <a:solidFill>
                  <a:srgbClr val="FF0000"/>
                </a:solidFill>
              </a:rPr>
              <a:t>perlocutions</a:t>
            </a:r>
            <a:r>
              <a:rPr lang="en-US" dirty="0"/>
              <a:t> can often be </a:t>
            </a:r>
            <a:r>
              <a:rPr lang="en-US" dirty="0">
                <a:solidFill>
                  <a:srgbClr val="FF0000"/>
                </a:solidFill>
              </a:rPr>
              <a:t>accidental</a:t>
            </a:r>
            <a:r>
              <a:rPr lang="en-US" dirty="0"/>
              <a:t>, and thus bear a relatively unsystematic relationship to any classification of sentence types.   </a:t>
            </a:r>
          </a:p>
        </p:txBody>
      </p:sp>
    </p:spTree>
  </p:cSld>
  <p:clrMapOvr>
    <a:masterClrMapping/>
  </p:clrMapOvr>
  <p:transition>
    <p:random/>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PERLOCUTIONARY ACT</a:t>
            </a:r>
          </a:p>
        </p:txBody>
      </p:sp>
      <p:sp>
        <p:nvSpPr>
          <p:cNvPr id="3" name="Content Placeholder 2"/>
          <p:cNvSpPr>
            <a:spLocks noGrp="1"/>
          </p:cNvSpPr>
          <p:nvPr>
            <p:ph idx="1"/>
          </p:nvPr>
        </p:nvSpPr>
        <p:spPr/>
        <p:txBody>
          <a:bodyPr>
            <a:normAutofit fontScale="92500" lnSpcReduction="20000"/>
          </a:bodyPr>
          <a:lstStyle/>
          <a:p>
            <a:r>
              <a:rPr lang="en-US" dirty="0"/>
              <a:t>Describe at least two possible perlocutionary effects of each of the utterances in the following situations.</a:t>
            </a:r>
          </a:p>
          <a:p>
            <a:r>
              <a:rPr lang="en-US" dirty="0"/>
              <a:t>We have done the first one for you.</a:t>
            </a:r>
          </a:p>
          <a:p>
            <a:pPr>
              <a:buNone/>
            </a:pPr>
            <a:r>
              <a:rPr lang="en-US" dirty="0"/>
              <a:t>(1) </a:t>
            </a:r>
            <a:r>
              <a:rPr lang="en-US" dirty="0" err="1"/>
              <a:t>Neighbour</a:t>
            </a:r>
            <a:r>
              <a:rPr lang="en-US" dirty="0"/>
              <a:t> to recently bereaved widow: ‘I was so sorry to hear about your loss’</a:t>
            </a:r>
          </a:p>
          <a:p>
            <a:r>
              <a:rPr lang="en-US" dirty="0"/>
              <a:t>Possible effect: Awareness of her grief floods back into hearer’s mind and she begins to weep. </a:t>
            </a:r>
          </a:p>
          <a:p>
            <a:r>
              <a:rPr lang="en-US" dirty="0"/>
              <a:t>Another possible effect: Hearer, expecting the utterance, gives a prepared reply: ‘Thank you. It was a shock, but I must get used to it.’</a:t>
            </a:r>
          </a:p>
        </p:txBody>
      </p:sp>
    </p:spTree>
  </p:cSld>
  <p:clrMapOvr>
    <a:masterClrMapping/>
  </p:clrMapOvr>
  <p:transition>
    <p:random/>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PERLOCUTIONARY ACT</a:t>
            </a:r>
          </a:p>
        </p:txBody>
      </p:sp>
      <p:graphicFrame>
        <p:nvGraphicFramePr>
          <p:cNvPr id="4" name="Content Placeholder 3"/>
          <p:cNvGraphicFramePr>
            <a:graphicFrameLocks noGrp="1"/>
          </p:cNvGraphicFramePr>
          <p:nvPr>
            <p:ph idx="1"/>
          </p:nvPr>
        </p:nvGraphicFramePr>
        <p:xfrm>
          <a:off x="457200" y="1600200"/>
          <a:ext cx="8229600" cy="2011680"/>
        </p:xfrm>
        <a:graphic>
          <a:graphicData uri="http://schemas.openxmlformats.org/drawingml/2006/table">
            <a:tbl>
              <a:tblPr firstRow="1" bandRow="1">
                <a:tableStyleId>{5C22544A-7EE6-4342-B048-85BDC9FD1C3A}</a:tableStyleId>
              </a:tblPr>
              <a:tblGrid>
                <a:gridCol w="8229600">
                  <a:extLst>
                    <a:ext uri="{9D8B030D-6E8A-4147-A177-3AD203B41FA5}">
                      <a16:colId xmlns:a16="http://schemas.microsoft.com/office/drawing/2014/main" val="20000"/>
                    </a:ext>
                  </a:extLst>
                </a:gridCol>
              </a:tblGrid>
              <a:tr h="370840">
                <a:tc>
                  <a:txBody>
                    <a:bodyPr/>
                    <a:lstStyle/>
                    <a:p>
                      <a:r>
                        <a:rPr lang="en-US" sz="1800" b="1" kern="1200" baseline="0" dirty="0">
                          <a:solidFill>
                            <a:schemeClr val="lt1"/>
                          </a:solidFill>
                          <a:latin typeface="+mn-lt"/>
                          <a:ea typeface="+mn-ea"/>
                          <a:cs typeface="+mn-cs"/>
                        </a:rPr>
                        <a:t>(2) Lecturer to student: ‘You’ll find the book on Swahili infinitives quite</a:t>
                      </a:r>
                    </a:p>
                    <a:p>
                      <a:r>
                        <a:rPr lang="en-US" sz="1800" b="1" kern="1200" baseline="0" dirty="0">
                          <a:solidFill>
                            <a:schemeClr val="lt1"/>
                          </a:solidFill>
                          <a:latin typeface="+mn-lt"/>
                          <a:ea typeface="+mn-ea"/>
                          <a:cs typeface="+mn-cs"/>
                        </a:rPr>
                        <a:t>fascinating’</a:t>
                      </a:r>
                    </a:p>
                    <a:p>
                      <a:r>
                        <a:rPr lang="en-US" sz="1800" b="1" kern="1200" baseline="0" dirty="0">
                          <a:solidFill>
                            <a:schemeClr val="lt1"/>
                          </a:solidFill>
                          <a:latin typeface="+mn-lt"/>
                          <a:ea typeface="+mn-ea"/>
                          <a:cs typeface="+mn-cs"/>
                        </a:rPr>
                        <a:t>(3) Child to playground supervisor: ‘Miss, Billy just swore at me. He told me</a:t>
                      </a:r>
                    </a:p>
                    <a:p>
                      <a:r>
                        <a:rPr lang="en-US" sz="1800" b="1" kern="1200" baseline="0" dirty="0">
                          <a:solidFill>
                            <a:schemeClr val="lt1"/>
                          </a:solidFill>
                          <a:latin typeface="+mn-lt"/>
                          <a:ea typeface="+mn-ea"/>
                          <a:cs typeface="+mn-cs"/>
                        </a:rPr>
                        <a:t>to piss off’</a:t>
                      </a:r>
                    </a:p>
                    <a:p>
                      <a:r>
                        <a:rPr lang="en-US" sz="1800" b="1" kern="1200" baseline="0" dirty="0">
                          <a:solidFill>
                            <a:schemeClr val="lt1"/>
                          </a:solidFill>
                          <a:latin typeface="+mn-lt"/>
                          <a:ea typeface="+mn-ea"/>
                          <a:cs typeface="+mn-cs"/>
                        </a:rPr>
                        <a:t>(4) One chess player to another: ‘I just made a bad move’</a:t>
                      </a:r>
                    </a:p>
                    <a:p>
                      <a:r>
                        <a:rPr lang="en-US" sz="1800" b="1" kern="1200" baseline="0" dirty="0">
                          <a:solidFill>
                            <a:schemeClr val="lt1"/>
                          </a:solidFill>
                          <a:latin typeface="+mn-lt"/>
                          <a:ea typeface="+mn-ea"/>
                          <a:cs typeface="+mn-cs"/>
                        </a:rPr>
                        <a:t>(5) Policeman to man in street: ‘Good evening, Sir. Do you live around here?’</a:t>
                      </a:r>
                    </a:p>
                    <a:p>
                      <a:endParaRPr lang="en-US" dirty="0"/>
                    </a:p>
                  </a:txBody>
                  <a:tcPr/>
                </a:tc>
                <a:extLst>
                  <a:ext uri="{0D108BD9-81ED-4DB2-BD59-A6C34878D82A}">
                    <a16:rowId xmlns:a16="http://schemas.microsoft.com/office/drawing/2014/main" val="10000"/>
                  </a:ext>
                </a:extLst>
              </a:tr>
            </a:tbl>
          </a:graphicData>
        </a:graphic>
      </p:graphicFrame>
      <p:graphicFrame>
        <p:nvGraphicFramePr>
          <p:cNvPr id="5" name="Table 4"/>
          <p:cNvGraphicFramePr>
            <a:graphicFrameLocks noGrp="1"/>
          </p:cNvGraphicFramePr>
          <p:nvPr/>
        </p:nvGraphicFramePr>
        <p:xfrm>
          <a:off x="436418" y="3717032"/>
          <a:ext cx="8354291" cy="3108960"/>
        </p:xfrm>
        <a:graphic>
          <a:graphicData uri="http://schemas.openxmlformats.org/drawingml/2006/table">
            <a:tbl>
              <a:tblPr/>
              <a:tblGrid>
                <a:gridCol w="8354291">
                  <a:extLst>
                    <a:ext uri="{9D8B030D-6E8A-4147-A177-3AD203B41FA5}">
                      <a16:colId xmlns:a16="http://schemas.microsoft.com/office/drawing/2014/main" val="20000"/>
                    </a:ext>
                  </a:extLst>
                </a:gridCol>
              </a:tblGrid>
              <a:tr h="2452254">
                <a:tc>
                  <a:txBody>
                    <a:bodyPr/>
                    <a:lstStyle/>
                    <a:p>
                      <a:r>
                        <a:rPr lang="en-US" sz="1800" kern="1200" baseline="0" dirty="0">
                          <a:solidFill>
                            <a:schemeClr val="tx1"/>
                          </a:solidFill>
                          <a:latin typeface="+mn-lt"/>
                          <a:ea typeface="+mn-ea"/>
                          <a:cs typeface="+mn-cs"/>
                        </a:rPr>
                        <a:t>(</a:t>
                      </a:r>
                      <a:r>
                        <a:rPr lang="en-US" sz="1800" b="1" kern="1200" baseline="0" dirty="0">
                          <a:solidFill>
                            <a:schemeClr val="tx1"/>
                          </a:solidFill>
                          <a:latin typeface="+mn-lt"/>
                          <a:ea typeface="+mn-ea"/>
                          <a:cs typeface="+mn-cs"/>
                        </a:rPr>
                        <a:t>2</a:t>
                      </a:r>
                      <a:r>
                        <a:rPr lang="en-US" sz="1800" kern="1200" baseline="0" dirty="0">
                          <a:solidFill>
                            <a:schemeClr val="tx1"/>
                          </a:solidFill>
                          <a:latin typeface="+mn-lt"/>
                          <a:ea typeface="+mn-ea"/>
                          <a:cs typeface="+mn-cs"/>
                        </a:rPr>
                        <a:t>) The student is amused at the lecturer’s enthusiastic naivety </a:t>
                      </a:r>
                      <a:r>
                        <a:rPr lang="en-US" sz="1800" i="1" kern="1200" baseline="0" dirty="0">
                          <a:solidFill>
                            <a:schemeClr val="tx1"/>
                          </a:solidFill>
                          <a:latin typeface="+mn-lt"/>
                          <a:ea typeface="+mn-ea"/>
                          <a:cs typeface="+mn-cs"/>
                        </a:rPr>
                        <a:t>or the </a:t>
                      </a:r>
                      <a:r>
                        <a:rPr lang="en-US" sz="1800" kern="1200" baseline="0" dirty="0">
                          <a:solidFill>
                            <a:schemeClr val="tx1"/>
                          </a:solidFill>
                          <a:latin typeface="+mn-lt"/>
                          <a:ea typeface="+mn-ea"/>
                          <a:cs typeface="+mn-cs"/>
                        </a:rPr>
                        <a:t>student is annoyed at what he takes to be obvious sarcasm </a:t>
                      </a:r>
                      <a:r>
                        <a:rPr lang="en-US" sz="1800" i="1" kern="1200" baseline="0" dirty="0">
                          <a:solidFill>
                            <a:schemeClr val="tx1"/>
                          </a:solidFill>
                          <a:latin typeface="+mn-lt"/>
                          <a:ea typeface="+mn-ea"/>
                          <a:cs typeface="+mn-cs"/>
                        </a:rPr>
                        <a:t>or nothing: the </a:t>
                      </a:r>
                      <a:r>
                        <a:rPr lang="en-US" sz="1800" kern="1200" baseline="0" dirty="0">
                          <a:solidFill>
                            <a:schemeClr val="tx1"/>
                          </a:solidFill>
                          <a:latin typeface="+mn-lt"/>
                          <a:ea typeface="+mn-ea"/>
                          <a:cs typeface="+mn-cs"/>
                        </a:rPr>
                        <a:t>student hasn’t heard the utterance. </a:t>
                      </a:r>
                    </a:p>
                    <a:p>
                      <a:r>
                        <a:rPr lang="en-US" sz="1800" kern="1200" baseline="0" dirty="0">
                          <a:solidFill>
                            <a:schemeClr val="tx1"/>
                          </a:solidFill>
                          <a:latin typeface="+mn-lt"/>
                          <a:ea typeface="+mn-ea"/>
                          <a:cs typeface="+mn-cs"/>
                        </a:rPr>
                        <a:t>(</a:t>
                      </a:r>
                      <a:r>
                        <a:rPr lang="en-US" sz="1800" b="1" kern="1200" baseline="0" dirty="0">
                          <a:solidFill>
                            <a:schemeClr val="tx1"/>
                          </a:solidFill>
                          <a:latin typeface="+mn-lt"/>
                          <a:ea typeface="+mn-ea"/>
                          <a:cs typeface="+mn-cs"/>
                        </a:rPr>
                        <a:t>3</a:t>
                      </a:r>
                      <a:r>
                        <a:rPr lang="en-US" sz="1800" kern="1200" baseline="0" dirty="0">
                          <a:solidFill>
                            <a:schemeClr val="tx1"/>
                          </a:solidFill>
                          <a:latin typeface="+mn-lt"/>
                          <a:ea typeface="+mn-ea"/>
                          <a:cs typeface="+mn-cs"/>
                        </a:rPr>
                        <a:t>) The playground supervisor is shocked at Billy’s bad language and goes to reprimand him </a:t>
                      </a:r>
                      <a:r>
                        <a:rPr lang="en-US" sz="1800" i="1" kern="1200" baseline="0" dirty="0">
                          <a:solidFill>
                            <a:schemeClr val="tx1"/>
                          </a:solidFill>
                          <a:latin typeface="+mn-lt"/>
                          <a:ea typeface="+mn-ea"/>
                          <a:cs typeface="+mn-cs"/>
                        </a:rPr>
                        <a:t>or she tells the </a:t>
                      </a:r>
                      <a:r>
                        <a:rPr lang="en-US" sz="1800" kern="1200" baseline="0" dirty="0">
                          <a:solidFill>
                            <a:schemeClr val="tx1"/>
                          </a:solidFill>
                          <a:latin typeface="+mn-lt"/>
                          <a:ea typeface="+mn-ea"/>
                          <a:cs typeface="+mn-cs"/>
                        </a:rPr>
                        <a:t>child to go away and sort out his own problems with Billy. </a:t>
                      </a:r>
                    </a:p>
                    <a:p>
                      <a:r>
                        <a:rPr lang="en-US" sz="1800" kern="1200" baseline="0" dirty="0">
                          <a:solidFill>
                            <a:schemeClr val="tx1"/>
                          </a:solidFill>
                          <a:latin typeface="+mn-lt"/>
                          <a:ea typeface="+mn-ea"/>
                          <a:cs typeface="+mn-cs"/>
                        </a:rPr>
                        <a:t>(</a:t>
                      </a:r>
                      <a:r>
                        <a:rPr lang="en-US" sz="1800" b="1" kern="1200" baseline="0" dirty="0">
                          <a:solidFill>
                            <a:schemeClr val="tx1"/>
                          </a:solidFill>
                          <a:latin typeface="+mn-lt"/>
                          <a:ea typeface="+mn-ea"/>
                          <a:cs typeface="+mn-cs"/>
                        </a:rPr>
                        <a:t>4</a:t>
                      </a:r>
                      <a:r>
                        <a:rPr lang="en-US" sz="1800" kern="1200" baseline="0" dirty="0">
                          <a:solidFill>
                            <a:schemeClr val="tx1"/>
                          </a:solidFill>
                          <a:latin typeface="+mn-lt"/>
                          <a:ea typeface="+mn-ea"/>
                          <a:cs typeface="+mn-cs"/>
                        </a:rPr>
                        <a:t>) The other player wonders quietly whether his opponent is trying to lull him into a</a:t>
                      </a:r>
                    </a:p>
                    <a:p>
                      <a:r>
                        <a:rPr lang="en-US" sz="1800" kern="1200" baseline="0" dirty="0">
                          <a:solidFill>
                            <a:schemeClr val="tx1"/>
                          </a:solidFill>
                          <a:latin typeface="+mn-lt"/>
                          <a:ea typeface="+mn-ea"/>
                          <a:cs typeface="+mn-cs"/>
                        </a:rPr>
                        <a:t>false sense of security </a:t>
                      </a:r>
                      <a:r>
                        <a:rPr lang="en-US" sz="1800" i="1" kern="1200" baseline="0" dirty="0">
                          <a:solidFill>
                            <a:schemeClr val="tx1"/>
                          </a:solidFill>
                          <a:latin typeface="+mn-lt"/>
                          <a:ea typeface="+mn-ea"/>
                          <a:cs typeface="+mn-cs"/>
                        </a:rPr>
                        <a:t>or whether he really is now in an advantageous </a:t>
                      </a:r>
                      <a:r>
                        <a:rPr lang="en-US" sz="1800" kern="1200" baseline="0" dirty="0">
                          <a:solidFill>
                            <a:schemeClr val="tx1"/>
                          </a:solidFill>
                          <a:latin typeface="+mn-lt"/>
                          <a:ea typeface="+mn-ea"/>
                          <a:cs typeface="+mn-cs"/>
                        </a:rPr>
                        <a:t>position </a:t>
                      </a:r>
                      <a:r>
                        <a:rPr lang="en-US" sz="1800" i="1" kern="1200" baseline="0" dirty="0">
                          <a:solidFill>
                            <a:schemeClr val="tx1"/>
                          </a:solidFill>
                          <a:latin typeface="+mn-lt"/>
                          <a:ea typeface="+mn-ea"/>
                          <a:cs typeface="+mn-cs"/>
                        </a:rPr>
                        <a:t>or the other player realizes his opponent has indeed made a </a:t>
                      </a:r>
                      <a:r>
                        <a:rPr lang="en-US" sz="1800" kern="1200" baseline="0" dirty="0">
                          <a:solidFill>
                            <a:schemeClr val="tx1"/>
                          </a:solidFill>
                          <a:latin typeface="+mn-lt"/>
                          <a:ea typeface="+mn-ea"/>
                          <a:cs typeface="+mn-cs"/>
                        </a:rPr>
                        <a:t>mistake, grunts </a:t>
                      </a:r>
                      <a:r>
                        <a:rPr lang="en-US" sz="1800" kern="1200" baseline="0" dirty="0" err="1">
                          <a:solidFill>
                            <a:schemeClr val="tx1"/>
                          </a:solidFill>
                          <a:latin typeface="+mn-lt"/>
                          <a:ea typeface="+mn-ea"/>
                          <a:cs typeface="+mn-cs"/>
                        </a:rPr>
                        <a:t>unchivalrously</a:t>
                      </a:r>
                      <a:r>
                        <a:rPr lang="en-US" sz="1800" kern="1200" baseline="0" dirty="0">
                          <a:solidFill>
                            <a:schemeClr val="tx1"/>
                          </a:solidFill>
                          <a:latin typeface="+mn-lt"/>
                          <a:ea typeface="+mn-ea"/>
                          <a:cs typeface="+mn-cs"/>
                        </a:rPr>
                        <a:t>, and captures his opponent’s queen.</a:t>
                      </a:r>
                    </a:p>
                    <a:p>
                      <a:r>
                        <a:rPr lang="en-US" sz="1800" kern="1200" baseline="0" dirty="0">
                          <a:solidFill>
                            <a:schemeClr val="tx1"/>
                          </a:solidFill>
                          <a:latin typeface="+mn-lt"/>
                          <a:ea typeface="+mn-ea"/>
                          <a:cs typeface="+mn-cs"/>
                        </a:rPr>
                        <a:t>(</a:t>
                      </a:r>
                      <a:r>
                        <a:rPr lang="en-US" sz="1800" b="1" kern="1200" baseline="0" dirty="0">
                          <a:solidFill>
                            <a:schemeClr val="tx1"/>
                          </a:solidFill>
                          <a:latin typeface="+mn-lt"/>
                          <a:ea typeface="+mn-ea"/>
                          <a:cs typeface="+mn-cs"/>
                        </a:rPr>
                        <a:t>5</a:t>
                      </a:r>
                      <a:r>
                        <a:rPr lang="en-US" sz="1800" kern="1200" baseline="0" dirty="0">
                          <a:solidFill>
                            <a:schemeClr val="tx1"/>
                          </a:solidFill>
                          <a:latin typeface="+mn-lt"/>
                          <a:ea typeface="+mn-ea"/>
                          <a:cs typeface="+mn-cs"/>
                        </a:rPr>
                        <a:t>) The man says, aggressively: ‘It’s none of your business’ and walks on </a:t>
                      </a:r>
                      <a:r>
                        <a:rPr lang="en-US" sz="1800" i="1" kern="1200" baseline="0" dirty="0">
                          <a:solidFill>
                            <a:schemeClr val="tx1"/>
                          </a:solidFill>
                          <a:latin typeface="+mn-lt"/>
                          <a:ea typeface="+mn-ea"/>
                          <a:cs typeface="+mn-cs"/>
                        </a:rPr>
                        <a:t>or </a:t>
                      </a:r>
                      <a:r>
                        <a:rPr lang="en-US" sz="1800" kern="1200" baseline="0" dirty="0">
                          <a:solidFill>
                            <a:schemeClr val="tx1"/>
                          </a:solidFill>
                          <a:latin typeface="+mn-lt"/>
                          <a:ea typeface="+mn-ea"/>
                          <a:cs typeface="+mn-cs"/>
                        </a:rPr>
                        <a:t>the man says, embarrassed: ‘Yes, I suppose you’re wondering what I’m doing with this brick.’</a:t>
                      </a:r>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10000"/>
                  </a:ext>
                </a:extLst>
              </a:tr>
            </a:tbl>
          </a:graphicData>
        </a:graphic>
      </p:graphicFrame>
    </p:spTree>
  </p:cSld>
  <p:clrMapOvr>
    <a:masterClrMapping/>
  </p:clrMapOvr>
  <p:transition>
    <p:random/>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PERLOCUTIONARY ACT</a:t>
            </a:r>
          </a:p>
        </p:txBody>
      </p:sp>
      <p:sp>
        <p:nvSpPr>
          <p:cNvPr id="3" name="Content Placeholder 2"/>
          <p:cNvSpPr>
            <a:spLocks noGrp="1"/>
          </p:cNvSpPr>
          <p:nvPr>
            <p:ph idx="1"/>
          </p:nvPr>
        </p:nvSpPr>
        <p:spPr/>
        <p:txBody>
          <a:bodyPr>
            <a:normAutofit fontScale="92500" lnSpcReduction="10000"/>
          </a:bodyPr>
          <a:lstStyle/>
          <a:p>
            <a:r>
              <a:rPr lang="en-US" dirty="0"/>
              <a:t>It is important to remember that the perlocutionary acts involved in examples such as these are not the effects of the original utterances. </a:t>
            </a:r>
          </a:p>
          <a:p>
            <a:r>
              <a:rPr lang="en-US" dirty="0"/>
              <a:t>Rather, the perlocutionary act involved in making an utterance </a:t>
            </a:r>
            <a:r>
              <a:rPr lang="en-US" dirty="0">
                <a:solidFill>
                  <a:srgbClr val="FF0000"/>
                </a:solidFill>
              </a:rPr>
              <a:t>is that part of the total act </a:t>
            </a:r>
            <a:r>
              <a:rPr lang="en-US" dirty="0"/>
              <a:t>which causes such effects.</a:t>
            </a:r>
          </a:p>
          <a:p>
            <a:r>
              <a:rPr lang="en-US" dirty="0"/>
              <a:t>We will return to this point later.</a:t>
            </a:r>
          </a:p>
          <a:p>
            <a:r>
              <a:rPr lang="en-US" dirty="0"/>
              <a:t>Meanwhile, we move to the notion of illocutionary act.</a:t>
            </a:r>
          </a:p>
        </p:txBody>
      </p:sp>
    </p:spTree>
  </p:cSld>
  <p:clrMapOvr>
    <a:masterClrMapping/>
  </p:clrMapOvr>
  <p:transition>
    <p:random/>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ILLOCUTIONARY ACT</a:t>
            </a:r>
          </a:p>
        </p:txBody>
      </p:sp>
      <p:sp>
        <p:nvSpPr>
          <p:cNvPr id="3" name="Content Placeholder 2"/>
          <p:cNvSpPr>
            <a:spLocks noGrp="1"/>
          </p:cNvSpPr>
          <p:nvPr>
            <p:ph idx="1"/>
          </p:nvPr>
        </p:nvSpPr>
        <p:spPr/>
        <p:txBody>
          <a:bodyPr>
            <a:normAutofit fontScale="77500" lnSpcReduction="20000"/>
          </a:bodyPr>
          <a:lstStyle/>
          <a:p>
            <a:r>
              <a:rPr lang="en-US" dirty="0"/>
              <a:t>The ILLOCUTIONARY ACT (or simply the ILLOCUTION) carried out by a speaker making an utterance is the act viewed in terms of the utterance’s significance within a conventional system of social interaction. </a:t>
            </a:r>
          </a:p>
          <a:p>
            <a:r>
              <a:rPr lang="en-US" dirty="0"/>
              <a:t>One way to think about the illocutionary act is that it </a:t>
            </a:r>
            <a:r>
              <a:rPr lang="en-US" dirty="0">
                <a:solidFill>
                  <a:srgbClr val="FF0000"/>
                </a:solidFill>
              </a:rPr>
              <a:t>reflects the intention of the speaker </a:t>
            </a:r>
            <a:r>
              <a:rPr lang="en-US" dirty="0"/>
              <a:t>in making the utterance in the first place. </a:t>
            </a:r>
          </a:p>
          <a:p>
            <a:r>
              <a:rPr lang="en-US" dirty="0">
                <a:solidFill>
                  <a:srgbClr val="FF0000"/>
                </a:solidFill>
              </a:rPr>
              <a:t>N.B.: </a:t>
            </a:r>
            <a:r>
              <a:rPr lang="en-US" dirty="0"/>
              <a:t>Illocutions are acts defined by social conventions, acts such as accosting, accusing, admitting, apologizing, challenging, complaining, condoling, congratulating, declining, deploring, giving permission, giving way, greeting, </a:t>
            </a:r>
            <a:r>
              <a:rPr lang="en-US" dirty="0" err="1"/>
              <a:t>leavetaking</a:t>
            </a:r>
            <a:r>
              <a:rPr lang="en-US" dirty="0"/>
              <a:t>, mocking, naming, offering, praising, promising, proposing marriage, protesting, recommending, surrendering, thanking, toasting.</a:t>
            </a:r>
          </a:p>
        </p:txBody>
      </p:sp>
    </p:spTree>
  </p:cSld>
  <p:clrMapOvr>
    <a:masterClrMapping/>
  </p:clrMapOvr>
  <p:transition>
    <p:random/>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ILLOCUTIONARY ACT</a:t>
            </a:r>
          </a:p>
        </p:txBody>
      </p:sp>
      <p:sp>
        <p:nvSpPr>
          <p:cNvPr id="3" name="Content Placeholder 2"/>
          <p:cNvSpPr>
            <a:spLocks noGrp="1"/>
          </p:cNvSpPr>
          <p:nvPr>
            <p:ph idx="1"/>
          </p:nvPr>
        </p:nvSpPr>
        <p:spPr/>
        <p:txBody>
          <a:bodyPr/>
          <a:lstStyle/>
          <a:p>
            <a:r>
              <a:rPr lang="en-US" dirty="0"/>
              <a:t>Saying: ‘I’m very grateful to you for all you have done for me’ performs the </a:t>
            </a:r>
            <a:r>
              <a:rPr lang="en-US" b="1" dirty="0"/>
              <a:t>illocutionary act of thanking,</a:t>
            </a:r>
            <a:r>
              <a:rPr lang="en-US" dirty="0"/>
              <a:t> which appears to be the speaker’s intention in making the utterance.</a:t>
            </a:r>
          </a:p>
        </p:txBody>
      </p:sp>
    </p:spTree>
  </p:cSld>
  <p:clrMapOvr>
    <a:masterClrMapping/>
  </p:clrMapOvr>
  <p:transition>
    <p:random/>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ILLOCUTIONARY ACT</a:t>
            </a:r>
          </a:p>
        </p:txBody>
      </p:sp>
      <p:sp>
        <p:nvSpPr>
          <p:cNvPr id="3" name="Content Placeholder 2"/>
          <p:cNvSpPr>
            <a:spLocks noGrp="1"/>
          </p:cNvSpPr>
          <p:nvPr>
            <p:ph idx="1"/>
          </p:nvPr>
        </p:nvSpPr>
        <p:spPr/>
        <p:txBody>
          <a:bodyPr/>
          <a:lstStyle/>
          <a:p>
            <a:r>
              <a:rPr lang="en-US" dirty="0"/>
              <a:t>Selecting your answers from the list of illocutions given in the above definition, say what illocutionary acts are performed by the following utterances, </a:t>
            </a:r>
            <a:r>
              <a:rPr lang="en-US" u="sng" dirty="0"/>
              <a:t>assuming normal circumstances.</a:t>
            </a:r>
          </a:p>
        </p:txBody>
      </p:sp>
    </p:spTree>
  </p:cSld>
  <p:clrMapOvr>
    <a:masterClrMapping/>
  </p:clrMapOvr>
  <p:transition>
    <p:random/>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ILLOCUTIONARY ACT</a:t>
            </a:r>
          </a:p>
        </p:txBody>
      </p:sp>
      <p:graphicFrame>
        <p:nvGraphicFramePr>
          <p:cNvPr id="4" name="Content Placeholder 3"/>
          <p:cNvGraphicFramePr>
            <a:graphicFrameLocks noGrp="1"/>
          </p:cNvGraphicFramePr>
          <p:nvPr>
            <p:ph idx="1"/>
          </p:nvPr>
        </p:nvGraphicFramePr>
        <p:xfrm>
          <a:off x="457200" y="1600200"/>
          <a:ext cx="8229600" cy="2011680"/>
        </p:xfrm>
        <a:graphic>
          <a:graphicData uri="http://schemas.openxmlformats.org/drawingml/2006/table">
            <a:tbl>
              <a:tblPr firstRow="1" bandRow="1">
                <a:tableStyleId>{5C22544A-7EE6-4342-B048-85BDC9FD1C3A}</a:tableStyleId>
              </a:tblPr>
              <a:tblGrid>
                <a:gridCol w="8229600">
                  <a:extLst>
                    <a:ext uri="{9D8B030D-6E8A-4147-A177-3AD203B41FA5}">
                      <a16:colId xmlns:a16="http://schemas.microsoft.com/office/drawing/2014/main" val="20000"/>
                    </a:ext>
                  </a:extLst>
                </a:gridCol>
              </a:tblGrid>
              <a:tr h="370840">
                <a:tc>
                  <a:txBody>
                    <a:bodyPr/>
                    <a:lstStyle/>
                    <a:p>
                      <a:r>
                        <a:rPr lang="en-US" sz="1800" b="1" kern="1200" baseline="0" dirty="0">
                          <a:solidFill>
                            <a:schemeClr val="lt1"/>
                          </a:solidFill>
                          <a:latin typeface="+mn-lt"/>
                          <a:ea typeface="+mn-ea"/>
                          <a:cs typeface="+mn-cs"/>
                        </a:rPr>
                        <a:t>(6) ‘Would you like a cup of coffee?’</a:t>
                      </a:r>
                    </a:p>
                    <a:p>
                      <a:r>
                        <a:rPr lang="en-US" sz="1800" b="1" kern="1200" baseline="0" dirty="0">
                          <a:solidFill>
                            <a:schemeClr val="lt1"/>
                          </a:solidFill>
                          <a:latin typeface="+mn-lt"/>
                          <a:ea typeface="+mn-ea"/>
                          <a:cs typeface="+mn-cs"/>
                        </a:rPr>
                        <a:t>(7) ‘After you’ (said to someone wishing to go through the same door as the</a:t>
                      </a:r>
                    </a:p>
                    <a:p>
                      <a:r>
                        <a:rPr lang="en-US" sz="1800" b="1" kern="1200" baseline="0" dirty="0">
                          <a:solidFill>
                            <a:schemeClr val="lt1"/>
                          </a:solidFill>
                          <a:latin typeface="+mn-lt"/>
                          <a:ea typeface="+mn-ea"/>
                          <a:cs typeface="+mn-cs"/>
                        </a:rPr>
                        <a:t>speaker)</a:t>
                      </a:r>
                    </a:p>
                    <a:p>
                      <a:r>
                        <a:rPr lang="en-US" sz="1800" b="1" kern="1200" baseline="0" dirty="0">
                          <a:solidFill>
                            <a:schemeClr val="lt1"/>
                          </a:solidFill>
                          <a:latin typeface="+mn-lt"/>
                          <a:ea typeface="+mn-ea"/>
                          <a:cs typeface="+mn-cs"/>
                        </a:rPr>
                        <a:t>(8) ‘I’m awfully sorry I wasn’t at the meeting this morning’</a:t>
                      </a:r>
                    </a:p>
                    <a:p>
                      <a:r>
                        <a:rPr lang="en-US" sz="1800" b="1" kern="1200" baseline="0" dirty="0">
                          <a:solidFill>
                            <a:schemeClr val="lt1"/>
                          </a:solidFill>
                          <a:latin typeface="+mn-lt"/>
                          <a:ea typeface="+mn-ea"/>
                          <a:cs typeface="+mn-cs"/>
                        </a:rPr>
                        <a:t>(9) ‘You can play outside for half an hour’</a:t>
                      </a:r>
                    </a:p>
                    <a:p>
                      <a:r>
                        <a:rPr lang="en-US" sz="1800" b="1" kern="1200" baseline="0" dirty="0">
                          <a:solidFill>
                            <a:schemeClr val="lt1"/>
                          </a:solidFill>
                          <a:latin typeface="+mn-lt"/>
                          <a:ea typeface="+mn-ea"/>
                          <a:cs typeface="+mn-cs"/>
                        </a:rPr>
                        <a:t>(10) ‘Good evening’</a:t>
                      </a:r>
                    </a:p>
                    <a:p>
                      <a:r>
                        <a:rPr lang="en-US" sz="1800" b="1" kern="1200" baseline="0" dirty="0">
                          <a:solidFill>
                            <a:schemeClr val="lt1"/>
                          </a:solidFill>
                          <a:latin typeface="+mn-lt"/>
                          <a:ea typeface="+mn-ea"/>
                          <a:cs typeface="+mn-cs"/>
                        </a:rPr>
                        <a:t>(11) ‘Good night’</a:t>
                      </a:r>
                      <a:endParaRPr lang="en-US" dirty="0"/>
                    </a:p>
                  </a:txBody>
                  <a:tcPr/>
                </a:tc>
                <a:extLst>
                  <a:ext uri="{0D108BD9-81ED-4DB2-BD59-A6C34878D82A}">
                    <a16:rowId xmlns:a16="http://schemas.microsoft.com/office/drawing/2014/main" val="10000"/>
                  </a:ext>
                </a:extLst>
              </a:tr>
            </a:tbl>
          </a:graphicData>
        </a:graphic>
      </p:graphicFrame>
      <p:graphicFrame>
        <p:nvGraphicFramePr>
          <p:cNvPr id="5" name="Table 4"/>
          <p:cNvGraphicFramePr>
            <a:graphicFrameLocks noGrp="1"/>
          </p:cNvGraphicFramePr>
          <p:nvPr/>
        </p:nvGraphicFramePr>
        <p:xfrm>
          <a:off x="436418" y="4094018"/>
          <a:ext cx="8271164" cy="914400"/>
        </p:xfrm>
        <a:graphic>
          <a:graphicData uri="http://schemas.openxmlformats.org/drawingml/2006/table">
            <a:tbl>
              <a:tblPr/>
              <a:tblGrid>
                <a:gridCol w="8271164">
                  <a:extLst>
                    <a:ext uri="{9D8B030D-6E8A-4147-A177-3AD203B41FA5}">
                      <a16:colId xmlns:a16="http://schemas.microsoft.com/office/drawing/2014/main" val="20000"/>
                    </a:ext>
                  </a:extLst>
                </a:gridCol>
              </a:tblGrid>
              <a:tr h="623455">
                <a:tc>
                  <a:txBody>
                    <a:bodyPr/>
                    <a:lstStyle/>
                    <a:p>
                      <a:r>
                        <a:rPr lang="en-US" sz="1800" kern="1200" baseline="0" dirty="0">
                          <a:solidFill>
                            <a:schemeClr val="tx1"/>
                          </a:solidFill>
                          <a:latin typeface="+mn-lt"/>
                          <a:ea typeface="+mn-ea"/>
                          <a:cs typeface="+mn-cs"/>
                        </a:rPr>
                        <a:t>(</a:t>
                      </a:r>
                      <a:r>
                        <a:rPr lang="en-US" sz="1800" b="1" kern="1200" baseline="0" dirty="0">
                          <a:solidFill>
                            <a:schemeClr val="tx1"/>
                          </a:solidFill>
                          <a:latin typeface="+mn-lt"/>
                          <a:ea typeface="+mn-ea"/>
                          <a:cs typeface="+mn-cs"/>
                        </a:rPr>
                        <a:t>6</a:t>
                      </a:r>
                      <a:r>
                        <a:rPr lang="en-US" sz="1800" kern="1200" baseline="0" dirty="0">
                          <a:solidFill>
                            <a:schemeClr val="tx1"/>
                          </a:solidFill>
                          <a:latin typeface="+mn-lt"/>
                          <a:ea typeface="+mn-ea"/>
                          <a:cs typeface="+mn-cs"/>
                        </a:rPr>
                        <a:t>) offering (</a:t>
                      </a:r>
                      <a:r>
                        <a:rPr lang="en-US" sz="1800" b="1" kern="1200" baseline="0" dirty="0">
                          <a:solidFill>
                            <a:schemeClr val="tx1"/>
                          </a:solidFill>
                          <a:latin typeface="+mn-lt"/>
                          <a:ea typeface="+mn-ea"/>
                          <a:cs typeface="+mn-cs"/>
                        </a:rPr>
                        <a:t>7</a:t>
                      </a:r>
                      <a:r>
                        <a:rPr lang="en-US" sz="1800" kern="1200" baseline="0" dirty="0">
                          <a:solidFill>
                            <a:schemeClr val="tx1"/>
                          </a:solidFill>
                          <a:latin typeface="+mn-lt"/>
                          <a:ea typeface="+mn-ea"/>
                          <a:cs typeface="+mn-cs"/>
                        </a:rPr>
                        <a:t>) giving way (</a:t>
                      </a:r>
                      <a:r>
                        <a:rPr lang="en-US" sz="1800" b="1" kern="1200" baseline="0" dirty="0">
                          <a:solidFill>
                            <a:schemeClr val="tx1"/>
                          </a:solidFill>
                          <a:latin typeface="+mn-lt"/>
                          <a:ea typeface="+mn-ea"/>
                          <a:cs typeface="+mn-cs"/>
                        </a:rPr>
                        <a:t>8</a:t>
                      </a:r>
                      <a:r>
                        <a:rPr lang="en-US" sz="1800" kern="1200" baseline="0" dirty="0">
                          <a:solidFill>
                            <a:schemeClr val="tx1"/>
                          </a:solidFill>
                          <a:latin typeface="+mn-lt"/>
                          <a:ea typeface="+mn-ea"/>
                          <a:cs typeface="+mn-cs"/>
                        </a:rPr>
                        <a:t>) apologizing (</a:t>
                      </a:r>
                      <a:r>
                        <a:rPr lang="en-US" sz="1800" b="1" kern="1200" baseline="0" dirty="0">
                          <a:solidFill>
                            <a:schemeClr val="tx1"/>
                          </a:solidFill>
                          <a:latin typeface="+mn-lt"/>
                          <a:ea typeface="+mn-ea"/>
                          <a:cs typeface="+mn-cs"/>
                        </a:rPr>
                        <a:t>9</a:t>
                      </a:r>
                      <a:r>
                        <a:rPr lang="en-US" sz="1800" kern="1200" baseline="0" dirty="0">
                          <a:solidFill>
                            <a:schemeClr val="tx1"/>
                          </a:solidFill>
                          <a:latin typeface="+mn-lt"/>
                          <a:ea typeface="+mn-ea"/>
                          <a:cs typeface="+mn-cs"/>
                        </a:rPr>
                        <a:t>) giving permission</a:t>
                      </a:r>
                    </a:p>
                    <a:p>
                      <a:r>
                        <a:rPr lang="en-US" sz="1800" kern="1200" baseline="0" dirty="0">
                          <a:solidFill>
                            <a:schemeClr val="tx1"/>
                          </a:solidFill>
                          <a:latin typeface="+mn-lt"/>
                          <a:ea typeface="+mn-ea"/>
                          <a:cs typeface="+mn-cs"/>
                        </a:rPr>
                        <a:t>(</a:t>
                      </a:r>
                      <a:r>
                        <a:rPr lang="en-US" sz="1800" b="1" kern="1200" baseline="0" dirty="0">
                          <a:solidFill>
                            <a:schemeClr val="tx1"/>
                          </a:solidFill>
                          <a:latin typeface="+mn-lt"/>
                          <a:ea typeface="+mn-ea"/>
                          <a:cs typeface="+mn-cs"/>
                        </a:rPr>
                        <a:t>10</a:t>
                      </a:r>
                      <a:r>
                        <a:rPr lang="en-US" sz="1800" kern="1200" baseline="0" dirty="0">
                          <a:solidFill>
                            <a:schemeClr val="tx1"/>
                          </a:solidFill>
                          <a:latin typeface="+mn-lt"/>
                          <a:ea typeface="+mn-ea"/>
                          <a:cs typeface="+mn-cs"/>
                        </a:rPr>
                        <a:t>) greeting (and sometimes, but not often, </a:t>
                      </a:r>
                      <a:r>
                        <a:rPr lang="en-US" sz="1800" kern="1200" baseline="0" dirty="0" err="1">
                          <a:solidFill>
                            <a:schemeClr val="tx1"/>
                          </a:solidFill>
                          <a:latin typeface="+mn-lt"/>
                          <a:ea typeface="+mn-ea"/>
                          <a:cs typeface="+mn-cs"/>
                        </a:rPr>
                        <a:t>leavetaking</a:t>
                      </a:r>
                      <a:r>
                        <a:rPr lang="en-US" sz="1800" kern="1200" baseline="0" dirty="0">
                          <a:solidFill>
                            <a:schemeClr val="tx1"/>
                          </a:solidFill>
                          <a:latin typeface="+mn-lt"/>
                          <a:ea typeface="+mn-ea"/>
                          <a:cs typeface="+mn-cs"/>
                        </a:rPr>
                        <a:t>) (</a:t>
                      </a:r>
                      <a:r>
                        <a:rPr lang="en-US" sz="1800" b="1" kern="1200" baseline="0" dirty="0">
                          <a:solidFill>
                            <a:schemeClr val="tx1"/>
                          </a:solidFill>
                          <a:latin typeface="+mn-lt"/>
                          <a:ea typeface="+mn-ea"/>
                          <a:cs typeface="+mn-cs"/>
                        </a:rPr>
                        <a:t>11</a:t>
                      </a:r>
                      <a:r>
                        <a:rPr lang="en-US" sz="1800" kern="1200" baseline="0" dirty="0">
                          <a:solidFill>
                            <a:schemeClr val="tx1"/>
                          </a:solidFill>
                          <a:latin typeface="+mn-lt"/>
                          <a:ea typeface="+mn-ea"/>
                          <a:cs typeface="+mn-cs"/>
                        </a:rPr>
                        <a:t>) </a:t>
                      </a:r>
                      <a:r>
                        <a:rPr lang="en-US" sz="1800" kern="1200" baseline="0" dirty="0" err="1">
                          <a:solidFill>
                            <a:schemeClr val="tx1"/>
                          </a:solidFill>
                          <a:latin typeface="+mn-lt"/>
                          <a:ea typeface="+mn-ea"/>
                          <a:cs typeface="+mn-cs"/>
                        </a:rPr>
                        <a:t>leavetaking</a:t>
                      </a:r>
                      <a:endParaRPr lang="en-US" sz="1800" kern="1200" baseline="0" dirty="0">
                        <a:solidFill>
                          <a:schemeClr val="tx1"/>
                        </a:solidFill>
                        <a:latin typeface="+mn-lt"/>
                        <a:ea typeface="+mn-ea"/>
                        <a:cs typeface="+mn-cs"/>
                      </a:endParaRPr>
                    </a:p>
                    <a:p>
                      <a:r>
                        <a:rPr lang="en-US" sz="1800" kern="1200" baseline="0" dirty="0">
                          <a:solidFill>
                            <a:schemeClr val="tx1"/>
                          </a:solidFill>
                          <a:latin typeface="+mn-lt"/>
                          <a:ea typeface="+mn-ea"/>
                          <a:cs typeface="+mn-cs"/>
                        </a:rPr>
                        <a:t>(not greeting)</a:t>
                      </a:r>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10000"/>
                  </a:ext>
                </a:extLst>
              </a:tr>
            </a:tbl>
          </a:graphicData>
        </a:graphic>
      </p:graphicFrame>
    </p:spTree>
  </p:cSld>
  <p:clrMapOvr>
    <a:masterClrMapping/>
  </p:clrMapOvr>
  <p:transition>
    <p:rand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 OF ASSERTION</a:t>
            </a:r>
          </a:p>
        </p:txBody>
      </p:sp>
      <p:sp>
        <p:nvSpPr>
          <p:cNvPr id="3" name="Content Placeholder 2"/>
          <p:cNvSpPr>
            <a:spLocks noGrp="1"/>
          </p:cNvSpPr>
          <p:nvPr>
            <p:ph idx="1"/>
          </p:nvPr>
        </p:nvSpPr>
        <p:spPr/>
        <p:txBody>
          <a:bodyPr>
            <a:normAutofit lnSpcReduction="10000"/>
          </a:bodyPr>
          <a:lstStyle/>
          <a:p>
            <a:r>
              <a:rPr lang="en-US" dirty="0"/>
              <a:t>There was once a strong tendency among semanticists to assume that there was not much more to the meanings of sentences (and utterances) than this kind of correspondence between sentences (and utterances) and the world.</a:t>
            </a:r>
          </a:p>
          <a:p>
            <a:r>
              <a:rPr lang="en-US" dirty="0"/>
              <a:t>This view has been called the </a:t>
            </a:r>
            <a:r>
              <a:rPr lang="en-US" dirty="0">
                <a:solidFill>
                  <a:srgbClr val="FF0000"/>
                </a:solidFill>
              </a:rPr>
              <a:t>Descriptive Fallacy.</a:t>
            </a:r>
          </a:p>
          <a:p>
            <a:r>
              <a:rPr lang="en-US" dirty="0"/>
              <a:t>We give a simple version of this below.</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ILLOCUTIONARY ACT</a:t>
            </a:r>
          </a:p>
        </p:txBody>
      </p:sp>
      <p:sp>
        <p:nvSpPr>
          <p:cNvPr id="3" name="Content Placeholder 2"/>
          <p:cNvSpPr>
            <a:spLocks noGrp="1"/>
          </p:cNvSpPr>
          <p:nvPr>
            <p:ph idx="1"/>
          </p:nvPr>
        </p:nvSpPr>
        <p:spPr/>
        <p:txBody>
          <a:bodyPr/>
          <a:lstStyle/>
          <a:p>
            <a:r>
              <a:rPr lang="en-US" dirty="0"/>
              <a:t>As a further indication of the notion of illocutionary act, we contrast it with that of perlocutionary act. </a:t>
            </a:r>
          </a:p>
          <a:p>
            <a:r>
              <a:rPr lang="en-US" b="1" dirty="0"/>
              <a:t>The </a:t>
            </a:r>
            <a:r>
              <a:rPr lang="en-US" b="1" dirty="0" err="1"/>
              <a:t>perlocution</a:t>
            </a:r>
            <a:r>
              <a:rPr lang="en-US" b="1" dirty="0"/>
              <a:t> of an utterance is often quite different from its illocution.</a:t>
            </a:r>
          </a:p>
          <a:p>
            <a:r>
              <a:rPr lang="en-US" dirty="0"/>
              <a:t>We can see this using the last two sets of examples again.</a:t>
            </a:r>
          </a:p>
        </p:txBody>
      </p:sp>
    </p:spTree>
  </p:cSld>
  <p:clrMapOvr>
    <a:masterClrMapping/>
  </p:clrMapOvr>
  <p:transition>
    <p:random/>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ILLOCUTIONARY ACT</a:t>
            </a:r>
          </a:p>
        </p:txBody>
      </p:sp>
      <p:sp>
        <p:nvSpPr>
          <p:cNvPr id="3" name="Content Placeholder 2"/>
          <p:cNvSpPr>
            <a:spLocks noGrp="1"/>
          </p:cNvSpPr>
          <p:nvPr>
            <p:ph idx="1"/>
          </p:nvPr>
        </p:nvSpPr>
        <p:spPr/>
        <p:txBody>
          <a:bodyPr/>
          <a:lstStyle/>
          <a:p>
            <a:r>
              <a:rPr lang="en-US" dirty="0"/>
              <a:t>In questions (2)–(5), you were asked to suggest perlocutionary effects for given utterances. </a:t>
            </a:r>
          </a:p>
          <a:p>
            <a:r>
              <a:rPr lang="en-US" dirty="0"/>
              <a:t>Now state the illocution of each of those utterances, selecting from the list given in the above definition, and assuming normal circumstances.</a:t>
            </a:r>
          </a:p>
        </p:txBody>
      </p:sp>
    </p:spTree>
  </p:cSld>
  <p:clrMapOvr>
    <a:masterClrMapping/>
  </p:clrMapOvr>
  <p:transition>
    <p:random/>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ILLOCUTIONARY ACT</a:t>
            </a:r>
          </a:p>
        </p:txBody>
      </p:sp>
      <p:graphicFrame>
        <p:nvGraphicFramePr>
          <p:cNvPr id="4" name="Content Placeholder 3"/>
          <p:cNvGraphicFramePr>
            <a:graphicFrameLocks noGrp="1"/>
          </p:cNvGraphicFramePr>
          <p:nvPr>
            <p:ph idx="1"/>
          </p:nvPr>
        </p:nvGraphicFramePr>
        <p:xfrm>
          <a:off x="457200" y="1600200"/>
          <a:ext cx="8229600" cy="3139440"/>
        </p:xfrm>
        <a:graphic>
          <a:graphicData uri="http://schemas.openxmlformats.org/drawingml/2006/table">
            <a:tbl>
              <a:tblPr firstRow="1" bandRow="1">
                <a:tableStyleId>{5C22544A-7EE6-4342-B048-85BDC9FD1C3A}</a:tableStyleId>
              </a:tblPr>
              <a:tblGrid>
                <a:gridCol w="8229600">
                  <a:extLst>
                    <a:ext uri="{9D8B030D-6E8A-4147-A177-3AD203B41FA5}">
                      <a16:colId xmlns:a16="http://schemas.microsoft.com/office/drawing/2014/main" val="20000"/>
                    </a:ext>
                  </a:extLst>
                </a:gridCol>
              </a:tblGrid>
              <a:tr h="370840">
                <a:tc>
                  <a:txBody>
                    <a:bodyPr/>
                    <a:lstStyle/>
                    <a:p>
                      <a:r>
                        <a:rPr lang="en-US" sz="2000" b="1" kern="1200" baseline="0" dirty="0">
                          <a:solidFill>
                            <a:schemeClr val="lt1"/>
                          </a:solidFill>
                          <a:latin typeface="+mn-lt"/>
                          <a:ea typeface="+mn-ea"/>
                          <a:cs typeface="+mn-cs"/>
                        </a:rPr>
                        <a:t>(1) .....................................................................................................................</a:t>
                      </a:r>
                    </a:p>
                    <a:p>
                      <a:r>
                        <a:rPr lang="en-US" sz="2000" b="1" kern="1200" baseline="0" dirty="0">
                          <a:solidFill>
                            <a:schemeClr val="lt1"/>
                          </a:solidFill>
                          <a:latin typeface="+mn-lt"/>
                          <a:ea typeface="+mn-ea"/>
                          <a:cs typeface="+mn-cs"/>
                        </a:rPr>
                        <a:t>(2) .....................................................................................................................</a:t>
                      </a:r>
                    </a:p>
                    <a:p>
                      <a:r>
                        <a:rPr lang="en-US" sz="2000" b="1" kern="1200" baseline="0" dirty="0">
                          <a:solidFill>
                            <a:schemeClr val="lt1"/>
                          </a:solidFill>
                          <a:latin typeface="+mn-lt"/>
                          <a:ea typeface="+mn-ea"/>
                          <a:cs typeface="+mn-cs"/>
                        </a:rPr>
                        <a:t>(3) .....................................................................................................................</a:t>
                      </a:r>
                    </a:p>
                    <a:p>
                      <a:r>
                        <a:rPr lang="en-US" sz="2000" b="1" kern="1200" baseline="0" dirty="0">
                          <a:solidFill>
                            <a:schemeClr val="lt1"/>
                          </a:solidFill>
                          <a:latin typeface="+mn-lt"/>
                          <a:ea typeface="+mn-ea"/>
                          <a:cs typeface="+mn-cs"/>
                        </a:rPr>
                        <a:t>(4) .....................................................................................................................</a:t>
                      </a:r>
                    </a:p>
                    <a:p>
                      <a:r>
                        <a:rPr lang="en-US" sz="2000" b="1" kern="1200" baseline="0" dirty="0">
                          <a:solidFill>
                            <a:schemeClr val="lt1"/>
                          </a:solidFill>
                          <a:latin typeface="+mn-lt"/>
                          <a:ea typeface="+mn-ea"/>
                          <a:cs typeface="+mn-cs"/>
                        </a:rPr>
                        <a:t>(5) .....................................................................................................................</a:t>
                      </a:r>
                      <a:endParaRPr lang="en-US" sz="2000" dirty="0"/>
                    </a:p>
                  </a:txBody>
                  <a:tcPr/>
                </a:tc>
                <a:extLst>
                  <a:ext uri="{0D108BD9-81ED-4DB2-BD59-A6C34878D82A}">
                    <a16:rowId xmlns:a16="http://schemas.microsoft.com/office/drawing/2014/main" val="10000"/>
                  </a:ext>
                </a:extLst>
              </a:tr>
            </a:tbl>
          </a:graphicData>
        </a:graphic>
      </p:graphicFrame>
      <p:sp>
        <p:nvSpPr>
          <p:cNvPr id="5" name="TextBox 4"/>
          <p:cNvSpPr txBox="1"/>
          <p:nvPr/>
        </p:nvSpPr>
        <p:spPr>
          <a:xfrm>
            <a:off x="899592" y="1700808"/>
            <a:ext cx="2232248" cy="369332"/>
          </a:xfrm>
          <a:prstGeom prst="rect">
            <a:avLst/>
          </a:prstGeom>
          <a:noFill/>
        </p:spPr>
        <p:txBody>
          <a:bodyPr wrap="square" rtlCol="0">
            <a:spAutoFit/>
          </a:bodyPr>
          <a:lstStyle/>
          <a:p>
            <a:r>
              <a:rPr lang="en-US" dirty="0">
                <a:solidFill>
                  <a:srgbClr val="FFFF00"/>
                </a:solidFill>
              </a:rPr>
              <a:t>condoling</a:t>
            </a:r>
          </a:p>
        </p:txBody>
      </p:sp>
      <p:sp>
        <p:nvSpPr>
          <p:cNvPr id="6" name="TextBox 5"/>
          <p:cNvSpPr txBox="1"/>
          <p:nvPr/>
        </p:nvSpPr>
        <p:spPr>
          <a:xfrm>
            <a:off x="971600" y="2276872"/>
            <a:ext cx="2016224" cy="369332"/>
          </a:xfrm>
          <a:prstGeom prst="rect">
            <a:avLst/>
          </a:prstGeom>
          <a:noFill/>
        </p:spPr>
        <p:txBody>
          <a:bodyPr wrap="square" rtlCol="0">
            <a:spAutoFit/>
          </a:bodyPr>
          <a:lstStyle/>
          <a:p>
            <a:r>
              <a:rPr lang="en-US" dirty="0">
                <a:solidFill>
                  <a:srgbClr val="FFFF00"/>
                </a:solidFill>
              </a:rPr>
              <a:t>recommending</a:t>
            </a:r>
          </a:p>
        </p:txBody>
      </p:sp>
      <p:sp>
        <p:nvSpPr>
          <p:cNvPr id="7" name="TextBox 6"/>
          <p:cNvSpPr txBox="1"/>
          <p:nvPr/>
        </p:nvSpPr>
        <p:spPr>
          <a:xfrm>
            <a:off x="971600" y="2924944"/>
            <a:ext cx="2088232" cy="369332"/>
          </a:xfrm>
          <a:prstGeom prst="rect">
            <a:avLst/>
          </a:prstGeom>
          <a:noFill/>
        </p:spPr>
        <p:txBody>
          <a:bodyPr wrap="square" rtlCol="0">
            <a:spAutoFit/>
          </a:bodyPr>
          <a:lstStyle/>
          <a:p>
            <a:r>
              <a:rPr lang="en-US" dirty="0">
                <a:solidFill>
                  <a:srgbClr val="FFFF00"/>
                </a:solidFill>
              </a:rPr>
              <a:t>complaining</a:t>
            </a:r>
          </a:p>
        </p:txBody>
      </p:sp>
      <p:sp>
        <p:nvSpPr>
          <p:cNvPr id="8" name="TextBox 7"/>
          <p:cNvSpPr txBox="1"/>
          <p:nvPr/>
        </p:nvSpPr>
        <p:spPr>
          <a:xfrm>
            <a:off x="971600" y="3501008"/>
            <a:ext cx="2448272" cy="369332"/>
          </a:xfrm>
          <a:prstGeom prst="rect">
            <a:avLst/>
          </a:prstGeom>
          <a:noFill/>
        </p:spPr>
        <p:txBody>
          <a:bodyPr wrap="square" rtlCol="0">
            <a:spAutoFit/>
          </a:bodyPr>
          <a:lstStyle/>
          <a:p>
            <a:r>
              <a:rPr lang="en-US" dirty="0">
                <a:solidFill>
                  <a:srgbClr val="FFFF00"/>
                </a:solidFill>
              </a:rPr>
              <a:t>admitting</a:t>
            </a:r>
          </a:p>
        </p:txBody>
      </p:sp>
      <p:sp>
        <p:nvSpPr>
          <p:cNvPr id="9" name="TextBox 8"/>
          <p:cNvSpPr txBox="1"/>
          <p:nvPr/>
        </p:nvSpPr>
        <p:spPr>
          <a:xfrm>
            <a:off x="899592" y="4077072"/>
            <a:ext cx="2376264" cy="369332"/>
          </a:xfrm>
          <a:prstGeom prst="rect">
            <a:avLst/>
          </a:prstGeom>
          <a:noFill/>
        </p:spPr>
        <p:txBody>
          <a:bodyPr wrap="square" rtlCol="0">
            <a:spAutoFit/>
          </a:bodyPr>
          <a:lstStyle/>
          <a:p>
            <a:r>
              <a:rPr lang="en-US" dirty="0">
                <a:solidFill>
                  <a:srgbClr val="FFFF00"/>
                </a:solidFill>
              </a:rPr>
              <a:t>accosting</a:t>
            </a:r>
          </a:p>
        </p:txBody>
      </p:sp>
    </p:spTree>
  </p:cSld>
  <p:clrMapOvr>
    <a:masterClrMapping/>
  </p:clrMapOvr>
  <p:transition>
    <p:random/>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PERLOCUTIONS AND ILLOCUTIONS</a:t>
            </a:r>
            <a:endParaRPr lang="en-US" dirty="0"/>
          </a:p>
        </p:txBody>
      </p:sp>
      <p:sp>
        <p:nvSpPr>
          <p:cNvPr id="3" name="Content Placeholder 2"/>
          <p:cNvSpPr>
            <a:spLocks noGrp="1"/>
          </p:cNvSpPr>
          <p:nvPr>
            <p:ph idx="1"/>
          </p:nvPr>
        </p:nvSpPr>
        <p:spPr/>
        <p:txBody>
          <a:bodyPr/>
          <a:lstStyle/>
          <a:p>
            <a:r>
              <a:rPr lang="en-US" dirty="0"/>
              <a:t>In questions (6)–(11) on pp. 273–4, you were asked for the illocutions of certain utterances. Now suggest a possible </a:t>
            </a:r>
            <a:r>
              <a:rPr lang="en-US" dirty="0" err="1"/>
              <a:t>perlocution</a:t>
            </a:r>
            <a:r>
              <a:rPr lang="en-US" dirty="0"/>
              <a:t> for each. </a:t>
            </a:r>
          </a:p>
          <a:p>
            <a:r>
              <a:rPr lang="en-US" dirty="0"/>
              <a:t>Use the same general form of words for each answer, i.e. begin with ‘Causing the hearer to . . .’</a:t>
            </a:r>
          </a:p>
        </p:txBody>
      </p:sp>
    </p:spTree>
  </p:cSld>
  <p:clrMapOvr>
    <a:masterClrMapping/>
  </p:clrMapOvr>
  <p:transition>
    <p:random/>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PERLOCUTIONS AND ILLOCUTIONS</a:t>
            </a:r>
            <a:endParaRPr lang="en-US" dirty="0"/>
          </a:p>
        </p:txBody>
      </p:sp>
      <p:graphicFrame>
        <p:nvGraphicFramePr>
          <p:cNvPr id="4" name="Content Placeholder 3"/>
          <p:cNvGraphicFramePr>
            <a:graphicFrameLocks noGrp="1"/>
          </p:cNvGraphicFramePr>
          <p:nvPr>
            <p:ph idx="1"/>
          </p:nvPr>
        </p:nvGraphicFramePr>
        <p:xfrm>
          <a:off x="457200" y="1600200"/>
          <a:ext cx="8229600" cy="3749040"/>
        </p:xfrm>
        <a:graphic>
          <a:graphicData uri="http://schemas.openxmlformats.org/drawingml/2006/table">
            <a:tbl>
              <a:tblPr firstRow="1" bandRow="1">
                <a:tableStyleId>{5C22544A-7EE6-4342-B048-85BDC9FD1C3A}</a:tableStyleId>
              </a:tblPr>
              <a:tblGrid>
                <a:gridCol w="8229600">
                  <a:extLst>
                    <a:ext uri="{9D8B030D-6E8A-4147-A177-3AD203B41FA5}">
                      <a16:colId xmlns:a16="http://schemas.microsoft.com/office/drawing/2014/main" val="20000"/>
                    </a:ext>
                  </a:extLst>
                </a:gridCol>
              </a:tblGrid>
              <a:tr h="370840">
                <a:tc>
                  <a:txBody>
                    <a:bodyPr/>
                    <a:lstStyle/>
                    <a:p>
                      <a:r>
                        <a:rPr lang="en-US" sz="2000" b="1" kern="1200" baseline="0" dirty="0">
                          <a:solidFill>
                            <a:schemeClr val="lt1"/>
                          </a:solidFill>
                          <a:latin typeface="+mn-lt"/>
                          <a:ea typeface="+mn-ea"/>
                          <a:cs typeface="+mn-cs"/>
                        </a:rPr>
                        <a:t>(6) .....................................................................................................................</a:t>
                      </a:r>
                    </a:p>
                    <a:p>
                      <a:r>
                        <a:rPr lang="en-US" sz="2000" b="1" kern="1200" baseline="0" dirty="0">
                          <a:solidFill>
                            <a:schemeClr val="lt1"/>
                          </a:solidFill>
                          <a:latin typeface="+mn-lt"/>
                          <a:ea typeface="+mn-ea"/>
                          <a:cs typeface="+mn-cs"/>
                        </a:rPr>
                        <a:t>(7) .....................................................................................................................</a:t>
                      </a:r>
                    </a:p>
                    <a:p>
                      <a:r>
                        <a:rPr lang="en-US" sz="2000" b="1" kern="1200" baseline="0" dirty="0">
                          <a:solidFill>
                            <a:schemeClr val="lt1"/>
                          </a:solidFill>
                          <a:latin typeface="+mn-lt"/>
                          <a:ea typeface="+mn-ea"/>
                          <a:cs typeface="+mn-cs"/>
                        </a:rPr>
                        <a:t>(8) .....................................................................................................................</a:t>
                      </a:r>
                    </a:p>
                    <a:p>
                      <a:r>
                        <a:rPr lang="en-US" sz="2000" b="1" kern="1200" baseline="0" dirty="0">
                          <a:solidFill>
                            <a:schemeClr val="lt1"/>
                          </a:solidFill>
                          <a:latin typeface="+mn-lt"/>
                          <a:ea typeface="+mn-ea"/>
                          <a:cs typeface="+mn-cs"/>
                        </a:rPr>
                        <a:t>(9) .....................................................................................................................</a:t>
                      </a:r>
                    </a:p>
                    <a:p>
                      <a:r>
                        <a:rPr lang="en-US" sz="2000" b="1" kern="1200" baseline="0" dirty="0">
                          <a:solidFill>
                            <a:schemeClr val="lt1"/>
                          </a:solidFill>
                          <a:latin typeface="+mn-lt"/>
                          <a:ea typeface="+mn-ea"/>
                          <a:cs typeface="+mn-cs"/>
                        </a:rPr>
                        <a:t>(10) .....................................................................................................................</a:t>
                      </a:r>
                    </a:p>
                    <a:p>
                      <a:r>
                        <a:rPr lang="en-US" sz="2000" b="1" kern="1200" baseline="0" dirty="0">
                          <a:solidFill>
                            <a:schemeClr val="lt1"/>
                          </a:solidFill>
                          <a:latin typeface="+mn-lt"/>
                          <a:ea typeface="+mn-ea"/>
                          <a:cs typeface="+mn-cs"/>
                        </a:rPr>
                        <a:t>(11) .....................................................................................................................</a:t>
                      </a:r>
                      <a:endParaRPr lang="en-US" sz="2000" dirty="0"/>
                    </a:p>
                  </a:txBody>
                  <a:tcPr/>
                </a:tc>
                <a:extLst>
                  <a:ext uri="{0D108BD9-81ED-4DB2-BD59-A6C34878D82A}">
                    <a16:rowId xmlns:a16="http://schemas.microsoft.com/office/drawing/2014/main" val="10000"/>
                  </a:ext>
                </a:extLst>
              </a:tr>
            </a:tbl>
          </a:graphicData>
        </a:graphic>
      </p:graphicFrame>
      <p:sp>
        <p:nvSpPr>
          <p:cNvPr id="5" name="TextBox 4"/>
          <p:cNvSpPr txBox="1"/>
          <p:nvPr/>
        </p:nvSpPr>
        <p:spPr>
          <a:xfrm>
            <a:off x="683568" y="1556792"/>
            <a:ext cx="8280920" cy="646331"/>
          </a:xfrm>
          <a:prstGeom prst="rect">
            <a:avLst/>
          </a:prstGeom>
          <a:noFill/>
        </p:spPr>
        <p:txBody>
          <a:bodyPr wrap="square" rtlCol="0">
            <a:spAutoFit/>
          </a:bodyPr>
          <a:lstStyle/>
          <a:p>
            <a:r>
              <a:rPr lang="en-US" dirty="0">
                <a:solidFill>
                  <a:srgbClr val="FFFF00"/>
                </a:solidFill>
              </a:rPr>
              <a:t>e.g. causing the hearer to start suddenly, as she had not realized anybody else was in the room</a:t>
            </a:r>
          </a:p>
        </p:txBody>
      </p:sp>
      <p:sp>
        <p:nvSpPr>
          <p:cNvPr id="6" name="TextBox 5"/>
          <p:cNvSpPr txBox="1"/>
          <p:nvPr/>
        </p:nvSpPr>
        <p:spPr>
          <a:xfrm>
            <a:off x="863080" y="2276872"/>
            <a:ext cx="8280920" cy="369332"/>
          </a:xfrm>
          <a:prstGeom prst="rect">
            <a:avLst/>
          </a:prstGeom>
          <a:noFill/>
        </p:spPr>
        <p:txBody>
          <a:bodyPr wrap="square" rtlCol="0">
            <a:spAutoFit/>
          </a:bodyPr>
          <a:lstStyle/>
          <a:p>
            <a:r>
              <a:rPr lang="en-US" dirty="0">
                <a:solidFill>
                  <a:srgbClr val="FFFF00"/>
                </a:solidFill>
              </a:rPr>
              <a:t>e.g. causing the hearer to smile, bow, extend his hand, and say ‘No, after you’</a:t>
            </a:r>
          </a:p>
        </p:txBody>
      </p:sp>
      <p:sp>
        <p:nvSpPr>
          <p:cNvPr id="7" name="TextBox 6"/>
          <p:cNvSpPr txBox="1"/>
          <p:nvPr/>
        </p:nvSpPr>
        <p:spPr>
          <a:xfrm>
            <a:off x="827584" y="2852936"/>
            <a:ext cx="8064896" cy="369332"/>
          </a:xfrm>
          <a:prstGeom prst="rect">
            <a:avLst/>
          </a:prstGeom>
          <a:noFill/>
        </p:spPr>
        <p:txBody>
          <a:bodyPr wrap="square" rtlCol="0">
            <a:spAutoFit/>
          </a:bodyPr>
          <a:lstStyle/>
          <a:p>
            <a:r>
              <a:rPr lang="en-US" dirty="0">
                <a:solidFill>
                  <a:srgbClr val="FFFF00"/>
                </a:solidFill>
              </a:rPr>
              <a:t>e.g. causing the hearer to lift his eyes heavenwards, and ‘tut’ disgustedly</a:t>
            </a:r>
          </a:p>
        </p:txBody>
      </p:sp>
      <p:sp>
        <p:nvSpPr>
          <p:cNvPr id="8" name="TextBox 7"/>
          <p:cNvSpPr txBox="1"/>
          <p:nvPr/>
        </p:nvSpPr>
        <p:spPr>
          <a:xfrm>
            <a:off x="755576" y="3491716"/>
            <a:ext cx="8136904" cy="369332"/>
          </a:xfrm>
          <a:prstGeom prst="rect">
            <a:avLst/>
          </a:prstGeom>
          <a:noFill/>
        </p:spPr>
        <p:txBody>
          <a:bodyPr wrap="square" rtlCol="0">
            <a:spAutoFit/>
          </a:bodyPr>
          <a:lstStyle/>
          <a:p>
            <a:r>
              <a:rPr lang="en-US" dirty="0">
                <a:solidFill>
                  <a:srgbClr val="FFFF00"/>
                </a:solidFill>
              </a:rPr>
              <a:t>e.g. causing the hearer to race out of the room, picking up his football on the way</a:t>
            </a:r>
          </a:p>
        </p:txBody>
      </p:sp>
      <p:sp>
        <p:nvSpPr>
          <p:cNvPr id="9" name="TextBox 8"/>
          <p:cNvSpPr txBox="1"/>
          <p:nvPr/>
        </p:nvSpPr>
        <p:spPr>
          <a:xfrm>
            <a:off x="899592" y="4077072"/>
            <a:ext cx="7992888" cy="369332"/>
          </a:xfrm>
          <a:prstGeom prst="rect">
            <a:avLst/>
          </a:prstGeom>
          <a:noFill/>
        </p:spPr>
        <p:txBody>
          <a:bodyPr wrap="square" rtlCol="0">
            <a:spAutoFit/>
          </a:bodyPr>
          <a:lstStyle/>
          <a:p>
            <a:r>
              <a:rPr lang="en-US" dirty="0">
                <a:solidFill>
                  <a:srgbClr val="FFFF00"/>
                </a:solidFill>
              </a:rPr>
              <a:t>e.g. causing the hearer to reply ‘Good evening’</a:t>
            </a:r>
          </a:p>
        </p:txBody>
      </p:sp>
      <p:sp>
        <p:nvSpPr>
          <p:cNvPr id="10" name="TextBox 9"/>
          <p:cNvSpPr txBox="1"/>
          <p:nvPr/>
        </p:nvSpPr>
        <p:spPr>
          <a:xfrm>
            <a:off x="935088" y="4725144"/>
            <a:ext cx="8208912" cy="369332"/>
          </a:xfrm>
          <a:prstGeom prst="rect">
            <a:avLst/>
          </a:prstGeom>
          <a:noFill/>
        </p:spPr>
        <p:txBody>
          <a:bodyPr wrap="square" rtlCol="0">
            <a:spAutoFit/>
          </a:bodyPr>
          <a:lstStyle/>
          <a:p>
            <a:r>
              <a:rPr lang="en-US" dirty="0">
                <a:solidFill>
                  <a:srgbClr val="FFFF00"/>
                </a:solidFill>
              </a:rPr>
              <a:t>e.g. causing the hearer to smile and wonder why the speaker is being so polite</a:t>
            </a:r>
          </a:p>
        </p:txBody>
      </p:sp>
    </p:spTree>
  </p:cSld>
  <p:clrMapOvr>
    <a:masterClrMapping/>
  </p:clrMapOvr>
  <p:transition>
    <p:random/>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ILLOCUTIONARY ACT</a:t>
            </a:r>
          </a:p>
        </p:txBody>
      </p:sp>
      <p:sp>
        <p:nvSpPr>
          <p:cNvPr id="3" name="Content Placeholder 2"/>
          <p:cNvSpPr>
            <a:spLocks noGrp="1"/>
          </p:cNvSpPr>
          <p:nvPr>
            <p:ph idx="1"/>
          </p:nvPr>
        </p:nvSpPr>
        <p:spPr/>
        <p:txBody>
          <a:bodyPr/>
          <a:lstStyle/>
          <a:p>
            <a:r>
              <a:rPr lang="en-US" dirty="0"/>
              <a:t>Illocutionary acts form a kind of </a:t>
            </a:r>
            <a:r>
              <a:rPr lang="en-US" dirty="0">
                <a:solidFill>
                  <a:srgbClr val="FF0000"/>
                </a:solidFill>
              </a:rPr>
              <a:t>social coinage, </a:t>
            </a:r>
            <a:r>
              <a:rPr lang="en-US" dirty="0"/>
              <a:t>a complicated currency with specific values, by means of which speakers manipulate, negotiate, and interact with other speakers. </a:t>
            </a:r>
          </a:p>
          <a:p>
            <a:r>
              <a:rPr lang="en-US" dirty="0"/>
              <a:t>To continue the metaphor, social encounters involve the exchange of illocutions.</a:t>
            </a:r>
          </a:p>
        </p:txBody>
      </p:sp>
    </p:spTree>
  </p:cSld>
  <p:clrMapOvr>
    <a:masterClrMapping/>
  </p:clrMapOvr>
  <p:transition>
    <p:random/>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ILLOCUTIONARY ACT</a:t>
            </a:r>
          </a:p>
        </p:txBody>
      </p:sp>
      <p:graphicFrame>
        <p:nvGraphicFramePr>
          <p:cNvPr id="4" name="Content Placeholder 3"/>
          <p:cNvGraphicFramePr>
            <a:graphicFrameLocks noGrp="1"/>
          </p:cNvGraphicFramePr>
          <p:nvPr>
            <p:ph idx="1"/>
          </p:nvPr>
        </p:nvGraphicFramePr>
        <p:xfrm>
          <a:off x="457200" y="1600200"/>
          <a:ext cx="8229600" cy="1188720"/>
        </p:xfrm>
        <a:graphic>
          <a:graphicData uri="http://schemas.openxmlformats.org/drawingml/2006/table">
            <a:tbl>
              <a:tblPr firstRow="1" bandRow="1">
                <a:tableStyleId>{5C22544A-7EE6-4342-B048-85BDC9FD1C3A}</a:tableStyleId>
              </a:tblPr>
              <a:tblGrid>
                <a:gridCol w="8229600">
                  <a:extLst>
                    <a:ext uri="{9D8B030D-6E8A-4147-A177-3AD203B41FA5}">
                      <a16:colId xmlns:a16="http://schemas.microsoft.com/office/drawing/2014/main" val="20000"/>
                    </a:ext>
                  </a:extLst>
                </a:gridCol>
              </a:tblGrid>
              <a:tr h="370840">
                <a:tc>
                  <a:txBody>
                    <a:bodyPr/>
                    <a:lstStyle/>
                    <a:p>
                      <a:r>
                        <a:rPr lang="en-US" sz="1800" b="1" kern="1200" baseline="0" dirty="0">
                          <a:solidFill>
                            <a:schemeClr val="lt1"/>
                          </a:solidFill>
                          <a:latin typeface="+mn-lt"/>
                          <a:ea typeface="+mn-ea"/>
                          <a:cs typeface="+mn-cs"/>
                        </a:rPr>
                        <a:t>speaker A: ‘Hello’ (greeting)</a:t>
                      </a:r>
                    </a:p>
                    <a:p>
                      <a:r>
                        <a:rPr lang="en-US" sz="1800" b="1" kern="1200" baseline="0" dirty="0">
                          <a:solidFill>
                            <a:schemeClr val="lt1"/>
                          </a:solidFill>
                          <a:latin typeface="+mn-lt"/>
                          <a:ea typeface="+mn-ea"/>
                          <a:cs typeface="+mn-cs"/>
                        </a:rPr>
                        <a:t>speaker B: ‘Hello’ (greeting)</a:t>
                      </a:r>
                    </a:p>
                    <a:p>
                      <a:r>
                        <a:rPr lang="en-US" sz="1800" b="1" kern="1200" baseline="0" dirty="0">
                          <a:solidFill>
                            <a:schemeClr val="lt1"/>
                          </a:solidFill>
                          <a:latin typeface="+mn-lt"/>
                          <a:ea typeface="+mn-ea"/>
                          <a:cs typeface="+mn-cs"/>
                        </a:rPr>
                        <a:t>speaker A: ‘You took the last biscuit’ (accusation)</a:t>
                      </a:r>
                    </a:p>
                    <a:p>
                      <a:r>
                        <a:rPr lang="en-US" sz="1800" b="1" kern="1200" baseline="0" dirty="0">
                          <a:solidFill>
                            <a:schemeClr val="lt1"/>
                          </a:solidFill>
                          <a:latin typeface="+mn-lt"/>
                          <a:ea typeface="+mn-ea"/>
                          <a:cs typeface="+mn-cs"/>
                        </a:rPr>
                        <a:t>speaker B: ‘No, I didn’t’ (denial)</a:t>
                      </a:r>
                      <a:endParaRPr lang="en-US" dirty="0"/>
                    </a:p>
                  </a:txBody>
                  <a:tcPr/>
                </a:tc>
                <a:extLst>
                  <a:ext uri="{0D108BD9-81ED-4DB2-BD59-A6C34878D82A}">
                    <a16:rowId xmlns:a16="http://schemas.microsoft.com/office/drawing/2014/main" val="10000"/>
                  </a:ext>
                </a:extLst>
              </a:tr>
            </a:tbl>
          </a:graphicData>
        </a:graphic>
      </p:graphicFrame>
      <p:sp>
        <p:nvSpPr>
          <p:cNvPr id="5" name="TextBox 4"/>
          <p:cNvSpPr txBox="1"/>
          <p:nvPr/>
        </p:nvSpPr>
        <p:spPr>
          <a:xfrm>
            <a:off x="467544" y="3068960"/>
            <a:ext cx="8208912" cy="2308324"/>
          </a:xfrm>
          <a:prstGeom prst="rect">
            <a:avLst/>
          </a:prstGeom>
          <a:noFill/>
        </p:spPr>
        <p:txBody>
          <a:bodyPr wrap="square" rtlCol="0">
            <a:spAutoFit/>
          </a:bodyPr>
          <a:lstStyle/>
          <a:p>
            <a:r>
              <a:rPr lang="en-US" dirty="0"/>
              <a:t>Do each of the following pairs of illocutions seem appropriate sequences</a:t>
            </a:r>
          </a:p>
          <a:p>
            <a:r>
              <a:rPr lang="en-US" dirty="0"/>
              <a:t>(</a:t>
            </a:r>
            <a:r>
              <a:rPr lang="en-US" i="1" dirty="0"/>
              <a:t>Yes) or not (No)?</a:t>
            </a:r>
          </a:p>
          <a:p>
            <a:r>
              <a:rPr lang="en-US" dirty="0"/>
              <a:t>(1) greeting – greeting                                                                                                   </a:t>
            </a:r>
            <a:r>
              <a:rPr lang="en-US" i="1" dirty="0"/>
              <a:t>Yes / No</a:t>
            </a:r>
          </a:p>
          <a:p>
            <a:r>
              <a:rPr lang="en-US" dirty="0"/>
              <a:t>(2) accusation – denial                                                                                                  </a:t>
            </a:r>
            <a:r>
              <a:rPr lang="en-US" i="1" dirty="0"/>
              <a:t>Yes / No</a:t>
            </a:r>
          </a:p>
          <a:p>
            <a:r>
              <a:rPr lang="en-US" dirty="0"/>
              <a:t>(3) greeting – denial                                                                                                       </a:t>
            </a:r>
            <a:r>
              <a:rPr lang="en-US" i="1" dirty="0"/>
              <a:t>Yes / No</a:t>
            </a:r>
          </a:p>
          <a:p>
            <a:r>
              <a:rPr lang="en-US" dirty="0"/>
              <a:t>(4) protest – apology                                                                                                     </a:t>
            </a:r>
            <a:r>
              <a:rPr lang="en-US" i="1" dirty="0"/>
              <a:t>Yes / No</a:t>
            </a:r>
          </a:p>
          <a:p>
            <a:r>
              <a:rPr lang="en-US" dirty="0"/>
              <a:t>(5) congratulation – apology                                                                                        </a:t>
            </a:r>
            <a:r>
              <a:rPr lang="en-US" i="1" dirty="0"/>
              <a:t>Yes / No</a:t>
            </a:r>
          </a:p>
          <a:p>
            <a:r>
              <a:rPr lang="en-US" dirty="0"/>
              <a:t>(6) compliment – </a:t>
            </a:r>
            <a:r>
              <a:rPr lang="en-US" dirty="0" err="1"/>
              <a:t>leavetaking</a:t>
            </a:r>
            <a:r>
              <a:rPr lang="en-US" dirty="0"/>
              <a:t>                                                                                       </a:t>
            </a:r>
            <a:r>
              <a:rPr lang="en-US" i="1" dirty="0"/>
              <a:t>Yes / No</a:t>
            </a:r>
            <a:endParaRPr lang="en-US" dirty="0"/>
          </a:p>
        </p:txBody>
      </p:sp>
      <p:sp>
        <p:nvSpPr>
          <p:cNvPr id="6" name="TextBox 5"/>
          <p:cNvSpPr txBox="1"/>
          <p:nvPr/>
        </p:nvSpPr>
        <p:spPr>
          <a:xfrm>
            <a:off x="467544" y="5805264"/>
            <a:ext cx="8208912" cy="369332"/>
          </a:xfrm>
          <a:prstGeom prst="rect">
            <a:avLst/>
          </a:prstGeom>
          <a:noFill/>
        </p:spPr>
        <p:txBody>
          <a:bodyPr wrap="square" rtlCol="0">
            <a:spAutoFit/>
          </a:bodyPr>
          <a:lstStyle/>
          <a:p>
            <a:r>
              <a:rPr lang="es-ES" dirty="0"/>
              <a:t>(</a:t>
            </a:r>
            <a:r>
              <a:rPr lang="es-ES" b="1" dirty="0"/>
              <a:t>1</a:t>
            </a:r>
            <a:r>
              <a:rPr lang="es-ES" dirty="0"/>
              <a:t>) Yes (</a:t>
            </a:r>
            <a:r>
              <a:rPr lang="es-ES" b="1" dirty="0"/>
              <a:t>2</a:t>
            </a:r>
            <a:r>
              <a:rPr lang="es-ES" dirty="0"/>
              <a:t>) Yes (</a:t>
            </a:r>
            <a:r>
              <a:rPr lang="es-ES" b="1" dirty="0"/>
              <a:t>3</a:t>
            </a:r>
            <a:r>
              <a:rPr lang="es-ES" dirty="0"/>
              <a:t>) No (</a:t>
            </a:r>
            <a:r>
              <a:rPr lang="es-ES" b="1" dirty="0"/>
              <a:t>4</a:t>
            </a:r>
            <a:r>
              <a:rPr lang="es-ES" dirty="0"/>
              <a:t>) Yes (</a:t>
            </a:r>
            <a:r>
              <a:rPr lang="es-ES" b="1" dirty="0"/>
              <a:t>5</a:t>
            </a:r>
            <a:r>
              <a:rPr lang="es-ES" dirty="0"/>
              <a:t>) No (</a:t>
            </a:r>
            <a:r>
              <a:rPr lang="es-ES" b="1" dirty="0"/>
              <a:t>6</a:t>
            </a:r>
            <a:r>
              <a:rPr lang="es-ES" dirty="0"/>
              <a:t>) No</a:t>
            </a:r>
            <a:endParaRPr lang="en-US" dirty="0"/>
          </a:p>
        </p:txBody>
      </p:sp>
    </p:spTree>
  </p:cSld>
  <p:clrMapOvr>
    <a:masterClrMapping/>
  </p:clrMapOvr>
  <p:transition>
    <p:random/>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PERLOCUTIONS AND ILLOCUTIONS</a:t>
            </a:r>
            <a:endParaRPr lang="en-US" dirty="0"/>
          </a:p>
        </p:txBody>
      </p:sp>
      <p:sp>
        <p:nvSpPr>
          <p:cNvPr id="3" name="Content Placeholder 2"/>
          <p:cNvSpPr>
            <a:spLocks noGrp="1"/>
          </p:cNvSpPr>
          <p:nvPr>
            <p:ph idx="1"/>
          </p:nvPr>
        </p:nvSpPr>
        <p:spPr/>
        <p:txBody>
          <a:bodyPr/>
          <a:lstStyle/>
          <a:p>
            <a:r>
              <a:rPr lang="en-US" dirty="0"/>
              <a:t>Consider again the following example:</a:t>
            </a:r>
          </a:p>
          <a:p>
            <a:r>
              <a:rPr lang="en-US" dirty="0"/>
              <a:t>Utterance: ‘Would you like a cup of coffee?’</a:t>
            </a:r>
          </a:p>
          <a:p>
            <a:r>
              <a:rPr lang="en-US" dirty="0"/>
              <a:t>Illocutionary act: Offering</a:t>
            </a:r>
          </a:p>
          <a:p>
            <a:r>
              <a:rPr lang="en-US" dirty="0"/>
              <a:t>Perlocutionary act: (e.g.) causing the hearer to think the speaker is more generous than he thought</a:t>
            </a:r>
          </a:p>
        </p:txBody>
      </p:sp>
    </p:spTree>
  </p:cSld>
  <p:clrMapOvr>
    <a:masterClrMapping/>
  </p:clrMapOvr>
  <p:transition>
    <p:random/>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PERLOCUTIONS AND ILLOCUTIONS</a:t>
            </a:r>
            <a:endParaRPr lang="en-US" dirty="0"/>
          </a:p>
        </p:txBody>
      </p:sp>
      <p:graphicFrame>
        <p:nvGraphicFramePr>
          <p:cNvPr id="4" name="Content Placeholder 3"/>
          <p:cNvGraphicFramePr>
            <a:graphicFrameLocks noGrp="1"/>
          </p:cNvGraphicFramePr>
          <p:nvPr>
            <p:ph idx="1"/>
          </p:nvPr>
        </p:nvGraphicFramePr>
        <p:xfrm>
          <a:off x="457200" y="1600200"/>
          <a:ext cx="8229600" cy="3383280"/>
        </p:xfrm>
        <a:graphic>
          <a:graphicData uri="http://schemas.openxmlformats.org/drawingml/2006/table">
            <a:tbl>
              <a:tblPr firstRow="1" bandRow="1">
                <a:tableStyleId>{5C22544A-7EE6-4342-B048-85BDC9FD1C3A}</a:tableStyleId>
              </a:tblPr>
              <a:tblGrid>
                <a:gridCol w="8229600">
                  <a:extLst>
                    <a:ext uri="{9D8B030D-6E8A-4147-A177-3AD203B41FA5}">
                      <a16:colId xmlns:a16="http://schemas.microsoft.com/office/drawing/2014/main" val="20000"/>
                    </a:ext>
                  </a:extLst>
                </a:gridCol>
              </a:tblGrid>
              <a:tr h="370840">
                <a:tc>
                  <a:txBody>
                    <a:bodyPr/>
                    <a:lstStyle/>
                    <a:p>
                      <a:r>
                        <a:rPr lang="en-US" sz="1800" b="1" kern="1200" baseline="0" dirty="0">
                          <a:solidFill>
                            <a:schemeClr val="lt1"/>
                          </a:solidFill>
                          <a:latin typeface="+mn-lt"/>
                          <a:ea typeface="+mn-ea"/>
                          <a:cs typeface="+mn-cs"/>
                        </a:rPr>
                        <a:t>(1) Is the illocutionary act something the speaker intends to</a:t>
                      </a:r>
                    </a:p>
                    <a:p>
                      <a:r>
                        <a:rPr lang="en-US" sz="1800" b="1" kern="1200" baseline="0" dirty="0">
                          <a:solidFill>
                            <a:schemeClr val="lt1"/>
                          </a:solidFill>
                          <a:latin typeface="+mn-lt"/>
                          <a:ea typeface="+mn-ea"/>
                          <a:cs typeface="+mn-cs"/>
                        </a:rPr>
                        <a:t>do in making the utterance?                                                                                       </a:t>
                      </a:r>
                      <a:r>
                        <a:rPr lang="en-US" sz="1800" b="1" i="1" kern="1200" baseline="0" dirty="0">
                          <a:solidFill>
                            <a:schemeClr val="lt1"/>
                          </a:solidFill>
                          <a:latin typeface="+mn-lt"/>
                          <a:ea typeface="+mn-ea"/>
                          <a:cs typeface="+mn-cs"/>
                        </a:rPr>
                        <a:t>Yes / No</a:t>
                      </a:r>
                    </a:p>
                    <a:p>
                      <a:r>
                        <a:rPr lang="en-US" sz="1800" b="1" kern="1200" baseline="0" dirty="0">
                          <a:solidFill>
                            <a:schemeClr val="lt1"/>
                          </a:solidFill>
                          <a:latin typeface="+mn-lt"/>
                          <a:ea typeface="+mn-ea"/>
                          <a:cs typeface="+mn-cs"/>
                        </a:rPr>
                        <a:t>(2) Is the perlocutionary act something the speaker intends</a:t>
                      </a:r>
                    </a:p>
                    <a:p>
                      <a:r>
                        <a:rPr lang="en-US" sz="1800" b="1" kern="1200" baseline="0" dirty="0">
                          <a:solidFill>
                            <a:schemeClr val="lt1"/>
                          </a:solidFill>
                          <a:latin typeface="+mn-lt"/>
                          <a:ea typeface="+mn-ea"/>
                          <a:cs typeface="+mn-cs"/>
                        </a:rPr>
                        <a:t>to do in making the utterance?                                                                                   </a:t>
                      </a:r>
                      <a:r>
                        <a:rPr lang="en-US" sz="1800" b="1" i="1" kern="1200" baseline="0" dirty="0">
                          <a:solidFill>
                            <a:schemeClr val="lt1"/>
                          </a:solidFill>
                          <a:latin typeface="+mn-lt"/>
                          <a:ea typeface="+mn-ea"/>
                          <a:cs typeface="+mn-cs"/>
                        </a:rPr>
                        <a:t>Yes / No</a:t>
                      </a:r>
                    </a:p>
                    <a:p>
                      <a:r>
                        <a:rPr lang="en-US" sz="1800" b="1" kern="1200" baseline="0" dirty="0">
                          <a:solidFill>
                            <a:schemeClr val="lt1"/>
                          </a:solidFill>
                          <a:latin typeface="+mn-lt"/>
                          <a:ea typeface="+mn-ea"/>
                          <a:cs typeface="+mn-cs"/>
                        </a:rPr>
                        <a:t>(3) Is it evident what illocutionary act has been performed</a:t>
                      </a:r>
                    </a:p>
                    <a:p>
                      <a:r>
                        <a:rPr lang="en-US" sz="1800" b="1" kern="1200" baseline="0" dirty="0">
                          <a:solidFill>
                            <a:schemeClr val="lt1"/>
                          </a:solidFill>
                          <a:latin typeface="+mn-lt"/>
                          <a:ea typeface="+mn-ea"/>
                          <a:cs typeface="+mn-cs"/>
                        </a:rPr>
                        <a:t>(in this case offering) as soon as the utterance is made?                                      </a:t>
                      </a:r>
                      <a:r>
                        <a:rPr lang="en-US" sz="1800" b="1" i="1" kern="1200" baseline="0" dirty="0">
                          <a:solidFill>
                            <a:schemeClr val="lt1"/>
                          </a:solidFill>
                          <a:latin typeface="+mn-lt"/>
                          <a:ea typeface="+mn-ea"/>
                          <a:cs typeface="+mn-cs"/>
                        </a:rPr>
                        <a:t>Yes / No</a:t>
                      </a:r>
                    </a:p>
                    <a:p>
                      <a:r>
                        <a:rPr lang="en-US" sz="1800" b="1" kern="1200" baseline="0" dirty="0">
                          <a:solidFill>
                            <a:schemeClr val="lt1"/>
                          </a:solidFill>
                          <a:latin typeface="+mn-lt"/>
                          <a:ea typeface="+mn-ea"/>
                          <a:cs typeface="+mn-cs"/>
                        </a:rPr>
                        <a:t>(4) Is it evident what perlocutionary act has been performed</a:t>
                      </a:r>
                    </a:p>
                    <a:p>
                      <a:r>
                        <a:rPr lang="en-US" sz="1800" b="1" kern="1200" baseline="0" dirty="0">
                          <a:solidFill>
                            <a:schemeClr val="lt1"/>
                          </a:solidFill>
                          <a:latin typeface="+mn-lt"/>
                          <a:ea typeface="+mn-ea"/>
                          <a:cs typeface="+mn-cs"/>
                        </a:rPr>
                        <a:t>as soon as the utterance is made?                                                                             </a:t>
                      </a:r>
                      <a:r>
                        <a:rPr lang="en-US" sz="1800" b="1" i="1" kern="1200" baseline="0" dirty="0">
                          <a:solidFill>
                            <a:schemeClr val="lt1"/>
                          </a:solidFill>
                          <a:latin typeface="+mn-lt"/>
                          <a:ea typeface="+mn-ea"/>
                          <a:cs typeface="+mn-cs"/>
                        </a:rPr>
                        <a:t>Yes / No</a:t>
                      </a:r>
                    </a:p>
                    <a:p>
                      <a:r>
                        <a:rPr lang="en-US" sz="1800" b="1" kern="1200" baseline="0" dirty="0">
                          <a:solidFill>
                            <a:schemeClr val="lt1"/>
                          </a:solidFill>
                          <a:latin typeface="+mn-lt"/>
                          <a:ea typeface="+mn-ea"/>
                          <a:cs typeface="+mn-cs"/>
                        </a:rPr>
                        <a:t>(5) Is the illocutionary act performed something that is</a:t>
                      </a:r>
                    </a:p>
                    <a:p>
                      <a:r>
                        <a:rPr lang="en-US" sz="1800" b="1" kern="1200" baseline="0" dirty="0">
                          <a:solidFill>
                            <a:schemeClr val="lt1"/>
                          </a:solidFill>
                          <a:latin typeface="+mn-lt"/>
                          <a:ea typeface="+mn-ea"/>
                          <a:cs typeface="+mn-cs"/>
                        </a:rPr>
                        <a:t>within the full control of the speaker?                                                                      </a:t>
                      </a:r>
                      <a:r>
                        <a:rPr lang="en-US" sz="1800" b="1" i="1" kern="1200" baseline="0" dirty="0">
                          <a:solidFill>
                            <a:schemeClr val="lt1"/>
                          </a:solidFill>
                          <a:latin typeface="+mn-lt"/>
                          <a:ea typeface="+mn-ea"/>
                          <a:cs typeface="+mn-cs"/>
                        </a:rPr>
                        <a:t>Yes / No</a:t>
                      </a:r>
                    </a:p>
                    <a:p>
                      <a:r>
                        <a:rPr lang="en-US" sz="1800" b="1" kern="1200" baseline="0" dirty="0">
                          <a:solidFill>
                            <a:schemeClr val="lt1"/>
                          </a:solidFill>
                          <a:latin typeface="+mn-lt"/>
                          <a:ea typeface="+mn-ea"/>
                          <a:cs typeface="+mn-cs"/>
                        </a:rPr>
                        <a:t>(6) Is the perlocutionary act performed something that is</a:t>
                      </a:r>
                    </a:p>
                    <a:p>
                      <a:r>
                        <a:rPr lang="en-US" sz="1800" b="1" kern="1200" baseline="0" dirty="0">
                          <a:solidFill>
                            <a:schemeClr val="lt1"/>
                          </a:solidFill>
                          <a:latin typeface="+mn-lt"/>
                          <a:ea typeface="+mn-ea"/>
                          <a:cs typeface="+mn-cs"/>
                        </a:rPr>
                        <a:t>within the full control of the speaker?                                                                      </a:t>
                      </a:r>
                      <a:r>
                        <a:rPr lang="en-US" sz="1800" b="1" i="1" kern="1200" baseline="0" dirty="0">
                          <a:solidFill>
                            <a:schemeClr val="lt1"/>
                          </a:solidFill>
                          <a:latin typeface="+mn-lt"/>
                          <a:ea typeface="+mn-ea"/>
                          <a:cs typeface="+mn-cs"/>
                        </a:rPr>
                        <a:t>Yes / No</a:t>
                      </a:r>
                      <a:endParaRPr lang="en-US" dirty="0"/>
                    </a:p>
                  </a:txBody>
                  <a:tcPr/>
                </a:tc>
                <a:extLst>
                  <a:ext uri="{0D108BD9-81ED-4DB2-BD59-A6C34878D82A}">
                    <a16:rowId xmlns:a16="http://schemas.microsoft.com/office/drawing/2014/main" val="10000"/>
                  </a:ext>
                </a:extLst>
              </a:tr>
            </a:tbl>
          </a:graphicData>
        </a:graphic>
      </p:graphicFrame>
      <p:graphicFrame>
        <p:nvGraphicFramePr>
          <p:cNvPr id="5" name="Table 4"/>
          <p:cNvGraphicFramePr>
            <a:graphicFrameLocks noGrp="1"/>
          </p:cNvGraphicFramePr>
          <p:nvPr/>
        </p:nvGraphicFramePr>
        <p:xfrm>
          <a:off x="457200" y="5548745"/>
          <a:ext cx="8250382" cy="640080"/>
        </p:xfrm>
        <a:graphic>
          <a:graphicData uri="http://schemas.openxmlformats.org/drawingml/2006/table">
            <a:tbl>
              <a:tblPr/>
              <a:tblGrid>
                <a:gridCol w="8250382">
                  <a:extLst>
                    <a:ext uri="{9D8B030D-6E8A-4147-A177-3AD203B41FA5}">
                      <a16:colId xmlns:a16="http://schemas.microsoft.com/office/drawing/2014/main" val="20000"/>
                    </a:ext>
                  </a:extLst>
                </a:gridCol>
              </a:tblGrid>
              <a:tr h="581891">
                <a:tc>
                  <a:txBody>
                    <a:bodyPr/>
                    <a:lstStyle/>
                    <a:p>
                      <a:r>
                        <a:rPr lang="en-US" sz="1800" kern="1200" baseline="0" dirty="0">
                          <a:solidFill>
                            <a:schemeClr val="tx1"/>
                          </a:solidFill>
                          <a:latin typeface="+mn-lt"/>
                          <a:ea typeface="+mn-ea"/>
                          <a:cs typeface="+mn-cs"/>
                        </a:rPr>
                        <a:t>(</a:t>
                      </a:r>
                      <a:r>
                        <a:rPr lang="en-US" sz="1800" b="1" kern="1200" baseline="0" dirty="0">
                          <a:solidFill>
                            <a:schemeClr val="tx1"/>
                          </a:solidFill>
                          <a:latin typeface="+mn-lt"/>
                          <a:ea typeface="+mn-ea"/>
                          <a:cs typeface="+mn-cs"/>
                        </a:rPr>
                        <a:t>1</a:t>
                      </a:r>
                      <a:r>
                        <a:rPr lang="en-US" sz="1800" kern="1200" baseline="0" dirty="0">
                          <a:solidFill>
                            <a:schemeClr val="tx1"/>
                          </a:solidFill>
                          <a:latin typeface="+mn-lt"/>
                          <a:ea typeface="+mn-ea"/>
                          <a:cs typeface="+mn-cs"/>
                        </a:rPr>
                        <a:t>) Yes (</a:t>
                      </a:r>
                      <a:r>
                        <a:rPr lang="en-US" sz="1800" b="1" kern="1200" baseline="0" dirty="0">
                          <a:solidFill>
                            <a:schemeClr val="tx1"/>
                          </a:solidFill>
                          <a:latin typeface="+mn-lt"/>
                          <a:ea typeface="+mn-ea"/>
                          <a:cs typeface="+mn-cs"/>
                        </a:rPr>
                        <a:t>2</a:t>
                      </a:r>
                      <a:r>
                        <a:rPr lang="en-US" sz="1800" kern="1200" baseline="0" dirty="0">
                          <a:solidFill>
                            <a:schemeClr val="tx1"/>
                          </a:solidFill>
                          <a:latin typeface="+mn-lt"/>
                          <a:ea typeface="+mn-ea"/>
                          <a:cs typeface="+mn-cs"/>
                        </a:rPr>
                        <a:t>) sometimes, perhaps, but by no means always (</a:t>
                      </a:r>
                      <a:r>
                        <a:rPr lang="en-US" sz="1800" b="1" kern="1200" baseline="0" dirty="0">
                          <a:solidFill>
                            <a:schemeClr val="tx1"/>
                          </a:solidFill>
                          <a:latin typeface="+mn-lt"/>
                          <a:ea typeface="+mn-ea"/>
                          <a:cs typeface="+mn-cs"/>
                        </a:rPr>
                        <a:t>3</a:t>
                      </a:r>
                      <a:r>
                        <a:rPr lang="en-US" sz="1800" kern="1200" baseline="0" dirty="0">
                          <a:solidFill>
                            <a:schemeClr val="tx1"/>
                          </a:solidFill>
                          <a:latin typeface="+mn-lt"/>
                          <a:ea typeface="+mn-ea"/>
                          <a:cs typeface="+mn-cs"/>
                        </a:rPr>
                        <a:t>) Yes (</a:t>
                      </a:r>
                      <a:r>
                        <a:rPr lang="en-US" sz="1800" b="1" kern="1200" baseline="0" dirty="0">
                          <a:solidFill>
                            <a:schemeClr val="tx1"/>
                          </a:solidFill>
                          <a:latin typeface="+mn-lt"/>
                          <a:ea typeface="+mn-ea"/>
                          <a:cs typeface="+mn-cs"/>
                        </a:rPr>
                        <a:t>4</a:t>
                      </a:r>
                      <a:r>
                        <a:rPr lang="en-US" sz="1800" kern="1200" baseline="0" dirty="0">
                          <a:solidFill>
                            <a:schemeClr val="tx1"/>
                          </a:solidFill>
                          <a:latin typeface="+mn-lt"/>
                          <a:ea typeface="+mn-ea"/>
                          <a:cs typeface="+mn-cs"/>
                        </a:rPr>
                        <a:t>) No</a:t>
                      </a:r>
                    </a:p>
                    <a:p>
                      <a:r>
                        <a:rPr lang="en-US" sz="1800" kern="1200" baseline="0" dirty="0">
                          <a:solidFill>
                            <a:schemeClr val="tx1"/>
                          </a:solidFill>
                          <a:latin typeface="+mn-lt"/>
                          <a:ea typeface="+mn-ea"/>
                          <a:cs typeface="+mn-cs"/>
                        </a:rPr>
                        <a:t>(</a:t>
                      </a:r>
                      <a:r>
                        <a:rPr lang="en-US" sz="1800" b="1" kern="1200" baseline="0" dirty="0">
                          <a:solidFill>
                            <a:schemeClr val="tx1"/>
                          </a:solidFill>
                          <a:latin typeface="+mn-lt"/>
                          <a:ea typeface="+mn-ea"/>
                          <a:cs typeface="+mn-cs"/>
                        </a:rPr>
                        <a:t>5</a:t>
                      </a:r>
                      <a:r>
                        <a:rPr lang="en-US" sz="1800" kern="1200" baseline="0" dirty="0">
                          <a:solidFill>
                            <a:schemeClr val="tx1"/>
                          </a:solidFill>
                          <a:latin typeface="+mn-lt"/>
                          <a:ea typeface="+mn-ea"/>
                          <a:cs typeface="+mn-cs"/>
                        </a:rPr>
                        <a:t>) Yes (</a:t>
                      </a:r>
                      <a:r>
                        <a:rPr lang="en-US" sz="1800" b="1" kern="1200" baseline="0" dirty="0">
                          <a:solidFill>
                            <a:schemeClr val="tx1"/>
                          </a:solidFill>
                          <a:latin typeface="+mn-lt"/>
                          <a:ea typeface="+mn-ea"/>
                          <a:cs typeface="+mn-cs"/>
                        </a:rPr>
                        <a:t>6</a:t>
                      </a:r>
                      <a:r>
                        <a:rPr lang="en-US" sz="1800" kern="1200" baseline="0" dirty="0">
                          <a:solidFill>
                            <a:schemeClr val="tx1"/>
                          </a:solidFill>
                          <a:latin typeface="+mn-lt"/>
                          <a:ea typeface="+mn-ea"/>
                          <a:cs typeface="+mn-cs"/>
                        </a:rPr>
                        <a:t>) No</a:t>
                      </a:r>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10000"/>
                  </a:ext>
                </a:extLst>
              </a:tr>
            </a:tbl>
          </a:graphicData>
        </a:graphic>
      </p:graphicFrame>
    </p:spTree>
  </p:cSld>
  <p:clrMapOvr>
    <a:masterClrMapping/>
  </p:clrMapOvr>
  <p:transition>
    <p:random/>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PERLOCUTIONS AND ILLOCUTIONS</a:t>
            </a:r>
            <a:endParaRPr lang="en-US" dirty="0"/>
          </a:p>
        </p:txBody>
      </p:sp>
      <p:sp>
        <p:nvSpPr>
          <p:cNvPr id="3" name="Content Placeholder 2"/>
          <p:cNvSpPr>
            <a:spLocks noGrp="1"/>
          </p:cNvSpPr>
          <p:nvPr>
            <p:ph idx="1"/>
          </p:nvPr>
        </p:nvSpPr>
        <p:spPr/>
        <p:txBody>
          <a:bodyPr>
            <a:normAutofit/>
          </a:bodyPr>
          <a:lstStyle/>
          <a:p>
            <a:r>
              <a:rPr lang="en-US" dirty="0"/>
              <a:t>Generally speaking, the </a:t>
            </a:r>
            <a:r>
              <a:rPr lang="en-US" dirty="0">
                <a:solidFill>
                  <a:srgbClr val="00B0F0"/>
                </a:solidFill>
              </a:rPr>
              <a:t>illocutionary act </a:t>
            </a:r>
            <a:r>
              <a:rPr lang="en-US" dirty="0"/>
              <a:t>inherent in an utterance is intended by the speaker, is </a:t>
            </a:r>
            <a:r>
              <a:rPr lang="en-US" dirty="0">
                <a:solidFill>
                  <a:srgbClr val="00B0F0"/>
                </a:solidFill>
              </a:rPr>
              <a:t>under his full control</a:t>
            </a:r>
            <a:r>
              <a:rPr lang="en-US" dirty="0"/>
              <a:t>, and if it is evident, it is so as the utterance is made, whereas the </a:t>
            </a:r>
            <a:r>
              <a:rPr lang="en-US" dirty="0">
                <a:solidFill>
                  <a:srgbClr val="FF0000"/>
                </a:solidFill>
              </a:rPr>
              <a:t>perlocutionary act </a:t>
            </a:r>
            <a:r>
              <a:rPr lang="en-US" dirty="0"/>
              <a:t>performed through an utterance is </a:t>
            </a:r>
            <a:r>
              <a:rPr lang="en-US" dirty="0">
                <a:solidFill>
                  <a:srgbClr val="FF0000"/>
                </a:solidFill>
              </a:rPr>
              <a:t>not always intended by the speaker</a:t>
            </a:r>
            <a:r>
              <a:rPr lang="en-US" dirty="0"/>
              <a:t>, is not under his full control, and is usually not evident until after the utterance is made.</a:t>
            </a:r>
          </a:p>
        </p:txBody>
      </p:sp>
    </p:spTree>
  </p:cSld>
  <p:clrMapOvr>
    <a:masterClrMapping/>
  </p:clrMapOvr>
  <p:transition>
    <p:rand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DESCRIPTIVE FALLACY</a:t>
            </a:r>
          </a:p>
        </p:txBody>
      </p:sp>
      <p:sp>
        <p:nvSpPr>
          <p:cNvPr id="3" name="Content Placeholder 2"/>
          <p:cNvSpPr>
            <a:spLocks noGrp="1"/>
          </p:cNvSpPr>
          <p:nvPr>
            <p:ph idx="1"/>
          </p:nvPr>
        </p:nvSpPr>
        <p:spPr/>
        <p:txBody>
          <a:bodyPr/>
          <a:lstStyle/>
          <a:p>
            <a:r>
              <a:rPr lang="en-US" dirty="0"/>
              <a:t>The DESCRIPTIVE FALLACY is the view that the sole purpose of making assertions is to DESCRIBE some state of affairs.</a:t>
            </a:r>
          </a:p>
        </p:txBody>
      </p:sp>
    </p:spTree>
  </p:cSld>
  <p:clrMapOvr>
    <a:masterClrMapping/>
  </p:clrMapOvr>
  <p:transition>
    <p:random/>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PERLOCUTIONS AND ILLOCUTIONS</a:t>
            </a:r>
            <a:br>
              <a:rPr lang="en-ZA" dirty="0"/>
            </a:br>
            <a:r>
              <a:rPr lang="en-ZA" u="sng" dirty="0">
                <a:solidFill>
                  <a:srgbClr val="FF0000"/>
                </a:solidFill>
              </a:rPr>
              <a:t>N.B.</a:t>
            </a:r>
            <a:br>
              <a:rPr lang="en-ZA" dirty="0"/>
            </a:br>
            <a:endParaRPr lang="en-US" dirty="0"/>
          </a:p>
        </p:txBody>
      </p:sp>
      <p:sp>
        <p:nvSpPr>
          <p:cNvPr id="3" name="Content Placeholder 2"/>
          <p:cNvSpPr>
            <a:spLocks noGrp="1"/>
          </p:cNvSpPr>
          <p:nvPr>
            <p:ph idx="1"/>
          </p:nvPr>
        </p:nvSpPr>
        <p:spPr/>
        <p:txBody>
          <a:bodyPr>
            <a:normAutofit fontScale="85000" lnSpcReduction="20000"/>
          </a:bodyPr>
          <a:lstStyle/>
          <a:p>
            <a:r>
              <a:rPr lang="en-US" dirty="0"/>
              <a:t>It is much more usual to talk of a speaker ‘trying’ to carry out a perlocutionary act (e.g. trying to amuse, or shock, or annoy someone) than it is to talk of a speaker ‘trying’ to carry out an illocutionary act (e.g. trying to apologize, or to offer someone something, or to complain about something).</a:t>
            </a:r>
          </a:p>
          <a:p>
            <a:r>
              <a:rPr lang="en-US" dirty="0"/>
              <a:t>In the latter case, but not the former, there is the strong implication that one is being actually prevented from speaking. </a:t>
            </a:r>
          </a:p>
          <a:p>
            <a:r>
              <a:rPr lang="en-US" dirty="0"/>
              <a:t>Because of these differences, it is possible in very many cases to classify acts as either illocutionary or perlocutionary.</a:t>
            </a:r>
          </a:p>
        </p:txBody>
      </p:sp>
    </p:spTree>
  </p:cSld>
  <p:clrMapOvr>
    <a:masterClrMapping/>
  </p:clrMapOvr>
  <p:transition>
    <p:random/>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PERLOCUTIONS AND ILLOCUTIONS</a:t>
            </a:r>
            <a:endParaRPr lang="en-US" dirty="0"/>
          </a:p>
        </p:txBody>
      </p:sp>
      <p:sp>
        <p:nvSpPr>
          <p:cNvPr id="3" name="Content Placeholder 2"/>
          <p:cNvSpPr>
            <a:spLocks noGrp="1"/>
          </p:cNvSpPr>
          <p:nvPr>
            <p:ph idx="1"/>
          </p:nvPr>
        </p:nvSpPr>
        <p:spPr/>
        <p:txBody>
          <a:bodyPr>
            <a:normAutofit lnSpcReduction="10000"/>
          </a:bodyPr>
          <a:lstStyle/>
          <a:p>
            <a:r>
              <a:rPr lang="en-US" dirty="0"/>
              <a:t>The act of addressing someone is illocutionary because it is something that a speaker can decide for himself to do, and be sure of doing it when he decides to do it. </a:t>
            </a:r>
          </a:p>
          <a:p>
            <a:r>
              <a:rPr lang="en-US" dirty="0"/>
              <a:t>The hearer (the addressee) in a speech situation cannot decide whether to be addressed or not (although he may ignore the fact that he is being addressed, or possibly not realize that he is being addressed).</a:t>
            </a:r>
          </a:p>
        </p:txBody>
      </p:sp>
    </p:spTree>
  </p:cSld>
  <p:clrMapOvr>
    <a:masterClrMapping/>
  </p:clrMapOvr>
  <p:transition>
    <p:random/>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PERLOCUTIONS AND ILLOCUTIONS</a:t>
            </a:r>
            <a:endParaRPr lang="en-US" dirty="0"/>
          </a:p>
        </p:txBody>
      </p:sp>
      <p:sp>
        <p:nvSpPr>
          <p:cNvPr id="3" name="Content Placeholder 2"/>
          <p:cNvSpPr>
            <a:spLocks noGrp="1"/>
          </p:cNvSpPr>
          <p:nvPr>
            <p:ph idx="1"/>
          </p:nvPr>
        </p:nvSpPr>
        <p:spPr/>
        <p:txBody>
          <a:bodyPr/>
          <a:lstStyle/>
          <a:p>
            <a:r>
              <a:rPr lang="en-US" dirty="0"/>
              <a:t>The act of </a:t>
            </a:r>
            <a:r>
              <a:rPr lang="en-US" dirty="0">
                <a:solidFill>
                  <a:srgbClr val="FF0000"/>
                </a:solidFill>
              </a:rPr>
              <a:t>persuading someone </a:t>
            </a:r>
            <a:r>
              <a:rPr lang="en-US" dirty="0"/>
              <a:t>of something, on the other hand, </a:t>
            </a:r>
            <a:r>
              <a:rPr lang="en-US" dirty="0">
                <a:solidFill>
                  <a:srgbClr val="FF0000"/>
                </a:solidFill>
              </a:rPr>
              <a:t>is perlocutionary</a:t>
            </a:r>
            <a:r>
              <a:rPr lang="en-US" dirty="0"/>
              <a:t>, because the speaker cannot be sure of persuading the hearer, no matter how hard he tries. </a:t>
            </a:r>
          </a:p>
          <a:p>
            <a:r>
              <a:rPr lang="en-US" dirty="0"/>
              <a:t>The hearer can decide whether to be persuaded or not.</a:t>
            </a:r>
          </a:p>
        </p:txBody>
      </p:sp>
    </p:spTree>
  </p:cSld>
  <p:clrMapOvr>
    <a:masterClrMapping/>
  </p:clrMapOvr>
  <p:transition>
    <p:random/>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PERLOCUTIONS AND ILLOCUTIONS</a:t>
            </a:r>
            <a:endParaRPr lang="en-US" dirty="0"/>
          </a:p>
        </p:txBody>
      </p:sp>
      <p:sp>
        <p:nvSpPr>
          <p:cNvPr id="3" name="Content Placeholder 2"/>
          <p:cNvSpPr>
            <a:spLocks noGrp="1"/>
          </p:cNvSpPr>
          <p:nvPr>
            <p:ph idx="1"/>
          </p:nvPr>
        </p:nvSpPr>
        <p:spPr/>
        <p:txBody>
          <a:bodyPr/>
          <a:lstStyle/>
          <a:p>
            <a:r>
              <a:rPr lang="en-US" dirty="0"/>
              <a:t>Using the criteria just outlined, classify the following acts as either illocutionary (</a:t>
            </a:r>
            <a:r>
              <a:rPr lang="en-US" i="1" dirty="0"/>
              <a:t>I) or perlocutionary (P).</a:t>
            </a:r>
            <a:endParaRPr lang="en-US" dirty="0"/>
          </a:p>
        </p:txBody>
      </p:sp>
      <p:graphicFrame>
        <p:nvGraphicFramePr>
          <p:cNvPr id="4" name="Table 3"/>
          <p:cNvGraphicFramePr>
            <a:graphicFrameLocks noGrp="1"/>
          </p:cNvGraphicFramePr>
          <p:nvPr/>
        </p:nvGraphicFramePr>
        <p:xfrm>
          <a:off x="1475656" y="3347824"/>
          <a:ext cx="6096000" cy="1737360"/>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val="20000"/>
                    </a:ext>
                  </a:extLst>
                </a:gridCol>
              </a:tblGrid>
              <a:tr h="370840">
                <a:tc>
                  <a:txBody>
                    <a:bodyPr/>
                    <a:lstStyle/>
                    <a:p>
                      <a:r>
                        <a:rPr lang="en-US" sz="1800" b="1" kern="1200" baseline="0" dirty="0">
                          <a:solidFill>
                            <a:schemeClr val="lt1"/>
                          </a:solidFill>
                          <a:latin typeface="+mn-lt"/>
                          <a:ea typeface="+mn-ea"/>
                          <a:cs typeface="+mn-cs"/>
                        </a:rPr>
                        <a:t>(1) distracting someone                                                              </a:t>
                      </a:r>
                      <a:r>
                        <a:rPr lang="en-US" sz="1800" b="1" i="1" kern="1200" baseline="0" dirty="0">
                          <a:solidFill>
                            <a:schemeClr val="lt1"/>
                          </a:solidFill>
                          <a:latin typeface="+mn-lt"/>
                          <a:ea typeface="+mn-ea"/>
                          <a:cs typeface="+mn-cs"/>
                        </a:rPr>
                        <a:t>I / P</a:t>
                      </a:r>
                    </a:p>
                    <a:p>
                      <a:r>
                        <a:rPr lang="en-US" sz="1800" b="1" kern="1200" baseline="0" dirty="0">
                          <a:solidFill>
                            <a:schemeClr val="lt1"/>
                          </a:solidFill>
                          <a:latin typeface="+mn-lt"/>
                          <a:ea typeface="+mn-ea"/>
                          <a:cs typeface="+mn-cs"/>
                        </a:rPr>
                        <a:t>(2) claiming                                                                                    </a:t>
                      </a:r>
                      <a:r>
                        <a:rPr lang="en-US" sz="1800" b="1" i="1" kern="1200" baseline="0" dirty="0">
                          <a:solidFill>
                            <a:schemeClr val="lt1"/>
                          </a:solidFill>
                          <a:latin typeface="+mn-lt"/>
                          <a:ea typeface="+mn-ea"/>
                          <a:cs typeface="+mn-cs"/>
                        </a:rPr>
                        <a:t>I / P</a:t>
                      </a:r>
                    </a:p>
                    <a:p>
                      <a:r>
                        <a:rPr lang="en-US" sz="1800" b="1" kern="1200" baseline="0" dirty="0">
                          <a:solidFill>
                            <a:schemeClr val="lt1"/>
                          </a:solidFill>
                          <a:latin typeface="+mn-lt"/>
                          <a:ea typeface="+mn-ea"/>
                          <a:cs typeface="+mn-cs"/>
                        </a:rPr>
                        <a:t>(3) denying something                                                                 </a:t>
                      </a:r>
                      <a:r>
                        <a:rPr lang="en-US" sz="1800" b="1" i="1" kern="1200" baseline="0" dirty="0">
                          <a:solidFill>
                            <a:schemeClr val="lt1"/>
                          </a:solidFill>
                          <a:latin typeface="+mn-lt"/>
                          <a:ea typeface="+mn-ea"/>
                          <a:cs typeface="+mn-cs"/>
                        </a:rPr>
                        <a:t>I / P</a:t>
                      </a:r>
                    </a:p>
                    <a:p>
                      <a:r>
                        <a:rPr lang="en-US" sz="1800" b="1" kern="1200" baseline="0" dirty="0">
                          <a:solidFill>
                            <a:schemeClr val="lt1"/>
                          </a:solidFill>
                          <a:latin typeface="+mn-lt"/>
                          <a:ea typeface="+mn-ea"/>
                          <a:cs typeface="+mn-cs"/>
                        </a:rPr>
                        <a:t>(4) hurting someone                                                                    </a:t>
                      </a:r>
                      <a:r>
                        <a:rPr lang="en-US" sz="1800" b="1" i="1" kern="1200" baseline="0" dirty="0">
                          <a:solidFill>
                            <a:schemeClr val="lt1"/>
                          </a:solidFill>
                          <a:latin typeface="+mn-lt"/>
                          <a:ea typeface="+mn-ea"/>
                          <a:cs typeface="+mn-cs"/>
                        </a:rPr>
                        <a:t>I / P</a:t>
                      </a:r>
                    </a:p>
                    <a:p>
                      <a:r>
                        <a:rPr lang="en-US" sz="1800" b="1" kern="1200" baseline="0" dirty="0">
                          <a:solidFill>
                            <a:schemeClr val="lt1"/>
                          </a:solidFill>
                          <a:latin typeface="+mn-lt"/>
                          <a:ea typeface="+mn-ea"/>
                          <a:cs typeface="+mn-cs"/>
                        </a:rPr>
                        <a:t>(5) predicting something                                                             </a:t>
                      </a:r>
                      <a:r>
                        <a:rPr lang="en-US" sz="1800" b="1" i="1" kern="1200" baseline="0" dirty="0">
                          <a:solidFill>
                            <a:schemeClr val="lt1"/>
                          </a:solidFill>
                          <a:latin typeface="+mn-lt"/>
                          <a:ea typeface="+mn-ea"/>
                          <a:cs typeface="+mn-cs"/>
                        </a:rPr>
                        <a:t>I / P</a:t>
                      </a:r>
                    </a:p>
                    <a:p>
                      <a:r>
                        <a:rPr lang="en-US" sz="1800" b="1" kern="1200" baseline="0" dirty="0">
                          <a:solidFill>
                            <a:schemeClr val="lt1"/>
                          </a:solidFill>
                          <a:latin typeface="+mn-lt"/>
                          <a:ea typeface="+mn-ea"/>
                          <a:cs typeface="+mn-cs"/>
                        </a:rPr>
                        <a:t>(6) mocking someone                                                                  </a:t>
                      </a:r>
                      <a:r>
                        <a:rPr lang="en-US" sz="1800" b="1" i="1" kern="1200" baseline="0" dirty="0">
                          <a:solidFill>
                            <a:schemeClr val="lt1"/>
                          </a:solidFill>
                          <a:latin typeface="+mn-lt"/>
                          <a:ea typeface="+mn-ea"/>
                          <a:cs typeface="+mn-cs"/>
                        </a:rPr>
                        <a:t>I / P</a:t>
                      </a:r>
                      <a:endParaRPr lang="en-US" dirty="0"/>
                    </a:p>
                  </a:txBody>
                  <a:tcPr/>
                </a:tc>
                <a:extLst>
                  <a:ext uri="{0D108BD9-81ED-4DB2-BD59-A6C34878D82A}">
                    <a16:rowId xmlns:a16="http://schemas.microsoft.com/office/drawing/2014/main" val="10000"/>
                  </a:ext>
                </a:extLst>
              </a:tr>
            </a:tbl>
          </a:graphicData>
        </a:graphic>
      </p:graphicFrame>
      <p:sp>
        <p:nvSpPr>
          <p:cNvPr id="6" name="TextBox 5"/>
          <p:cNvSpPr txBox="1"/>
          <p:nvPr/>
        </p:nvSpPr>
        <p:spPr>
          <a:xfrm>
            <a:off x="1475656" y="5445224"/>
            <a:ext cx="6120680" cy="369332"/>
          </a:xfrm>
          <a:prstGeom prst="rect">
            <a:avLst/>
          </a:prstGeom>
          <a:noFill/>
        </p:spPr>
        <p:txBody>
          <a:bodyPr wrap="square" rtlCol="0">
            <a:spAutoFit/>
          </a:bodyPr>
          <a:lstStyle/>
          <a:p>
            <a:r>
              <a:rPr lang="nn-NO" dirty="0"/>
              <a:t>(</a:t>
            </a:r>
            <a:r>
              <a:rPr lang="nn-NO" b="1" dirty="0"/>
              <a:t>1</a:t>
            </a:r>
            <a:r>
              <a:rPr lang="nn-NO" dirty="0"/>
              <a:t>) P (</a:t>
            </a:r>
            <a:r>
              <a:rPr lang="nn-NO" b="1" dirty="0"/>
              <a:t>2</a:t>
            </a:r>
            <a:r>
              <a:rPr lang="nn-NO" dirty="0"/>
              <a:t>) I (</a:t>
            </a:r>
            <a:r>
              <a:rPr lang="nn-NO" b="1" dirty="0"/>
              <a:t>3</a:t>
            </a:r>
            <a:r>
              <a:rPr lang="nn-NO" dirty="0"/>
              <a:t>) I (</a:t>
            </a:r>
            <a:r>
              <a:rPr lang="nn-NO" b="1" dirty="0"/>
              <a:t>4</a:t>
            </a:r>
            <a:r>
              <a:rPr lang="nn-NO" dirty="0"/>
              <a:t>) P (</a:t>
            </a:r>
            <a:r>
              <a:rPr lang="nn-NO" b="1" dirty="0"/>
              <a:t>5</a:t>
            </a:r>
            <a:r>
              <a:rPr lang="nn-NO" dirty="0"/>
              <a:t>) I (</a:t>
            </a:r>
            <a:r>
              <a:rPr lang="nn-NO" b="1" dirty="0"/>
              <a:t>6</a:t>
            </a:r>
            <a:r>
              <a:rPr lang="nn-NO" dirty="0"/>
              <a:t>) I</a:t>
            </a:r>
            <a:endParaRPr lang="en-US" dirty="0"/>
          </a:p>
        </p:txBody>
      </p:sp>
    </p:spTree>
  </p:cSld>
  <p:clrMapOvr>
    <a:masterClrMapping/>
  </p:clrMapOvr>
  <p:transition>
    <p:random/>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PERLOCUTIONS AND ILLOCUTIONS</a:t>
            </a:r>
            <a:endParaRPr lang="en-US" dirty="0"/>
          </a:p>
        </p:txBody>
      </p:sp>
      <p:sp>
        <p:nvSpPr>
          <p:cNvPr id="3" name="Content Placeholder 2"/>
          <p:cNvSpPr>
            <a:spLocks noGrp="1"/>
          </p:cNvSpPr>
          <p:nvPr>
            <p:ph idx="1"/>
          </p:nvPr>
        </p:nvSpPr>
        <p:spPr/>
        <p:txBody>
          <a:bodyPr>
            <a:normAutofit fontScale="85000" lnSpcReduction="10000"/>
          </a:bodyPr>
          <a:lstStyle/>
          <a:p>
            <a:r>
              <a:rPr lang="en-US" dirty="0"/>
              <a:t>The existence of an unclear case, such as </a:t>
            </a:r>
            <a:r>
              <a:rPr lang="en-US" dirty="0">
                <a:solidFill>
                  <a:srgbClr val="FF0000"/>
                </a:solidFill>
              </a:rPr>
              <a:t>contradicting</a:t>
            </a:r>
            <a:r>
              <a:rPr lang="en-US" dirty="0"/>
              <a:t>, which seems to have some features of an illocutionary act and some of a perlocutionary act, shows that the actual application of this distinction is somewhat fuzzy, but nevertheless, it is plain that for a large number of acts carried out in, or by, utterances, the distinction between illocution and </a:t>
            </a:r>
            <a:r>
              <a:rPr lang="en-US" dirty="0" err="1"/>
              <a:t>perlocution</a:t>
            </a:r>
            <a:r>
              <a:rPr lang="en-US" dirty="0"/>
              <a:t> is quite clear.</a:t>
            </a:r>
          </a:p>
          <a:p>
            <a:r>
              <a:rPr lang="en-US" dirty="0"/>
              <a:t>The above practice and observations highlight the somewhat accidental and haphazard character of the relationship between sentences when uttered and perlocutionary acts.</a:t>
            </a:r>
          </a:p>
        </p:txBody>
      </p:sp>
    </p:spTree>
  </p:cSld>
  <p:clrMapOvr>
    <a:masterClrMapping/>
  </p:clrMapOvr>
  <p:transition>
    <p:random/>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PERLOCUTIONS AND ILLOCUTIONS</a:t>
            </a:r>
            <a:endParaRPr lang="en-US" dirty="0"/>
          </a:p>
        </p:txBody>
      </p:sp>
      <p:sp>
        <p:nvSpPr>
          <p:cNvPr id="3" name="Content Placeholder 2"/>
          <p:cNvSpPr>
            <a:spLocks noGrp="1"/>
          </p:cNvSpPr>
          <p:nvPr>
            <p:ph idx="1"/>
          </p:nvPr>
        </p:nvSpPr>
        <p:spPr/>
        <p:txBody>
          <a:bodyPr>
            <a:normAutofit fontScale="85000" lnSpcReduction="10000"/>
          </a:bodyPr>
          <a:lstStyle/>
          <a:p>
            <a:r>
              <a:rPr lang="en-US" dirty="0"/>
              <a:t>Obviously there is more hope of being able to discover neat systematic relationships between speech acts and utterance types (and hence sentence types) if we concentrate on the illocutions of utterances, rather than on their </a:t>
            </a:r>
            <a:r>
              <a:rPr lang="en-US" dirty="0" err="1"/>
              <a:t>perlocutions</a:t>
            </a:r>
            <a:r>
              <a:rPr lang="en-US" dirty="0"/>
              <a:t>. </a:t>
            </a:r>
          </a:p>
          <a:p>
            <a:r>
              <a:rPr lang="en-US" dirty="0"/>
              <a:t>In short, making the careful distinction between illocutionary acts and perlocutionary acts enables us to simplify the problem of relating speech to acts, by excluding (temporarily at least) perlocutionary acts. </a:t>
            </a:r>
          </a:p>
          <a:p>
            <a:r>
              <a:rPr lang="en-US" dirty="0"/>
              <a:t>Finally, we introduce </a:t>
            </a:r>
            <a:r>
              <a:rPr lang="en-US" dirty="0">
                <a:solidFill>
                  <a:srgbClr val="FF0000"/>
                </a:solidFill>
              </a:rPr>
              <a:t>two further terms</a:t>
            </a:r>
            <a:r>
              <a:rPr lang="en-US" dirty="0"/>
              <a:t>, ‘</a:t>
            </a:r>
            <a:r>
              <a:rPr lang="en-US" u="sng" dirty="0"/>
              <a:t>phonic act</a:t>
            </a:r>
            <a:r>
              <a:rPr lang="en-US" dirty="0"/>
              <a:t>’ and ‘</a:t>
            </a:r>
            <a:r>
              <a:rPr lang="en-US" u="sng" dirty="0"/>
              <a:t>propositional act</a:t>
            </a:r>
            <a:r>
              <a:rPr lang="en-US" dirty="0"/>
              <a:t>’.</a:t>
            </a:r>
          </a:p>
        </p:txBody>
      </p:sp>
    </p:spTree>
  </p:cSld>
  <p:clrMapOvr>
    <a:masterClrMapping/>
  </p:clrMapOvr>
  <p:transition>
    <p:random/>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PHONIC ACT &amp; PROPOSITIONAL ACT </a:t>
            </a:r>
          </a:p>
        </p:txBody>
      </p:sp>
      <p:sp>
        <p:nvSpPr>
          <p:cNvPr id="3" name="Content Placeholder 2"/>
          <p:cNvSpPr>
            <a:spLocks noGrp="1"/>
          </p:cNvSpPr>
          <p:nvPr>
            <p:ph idx="1"/>
          </p:nvPr>
        </p:nvSpPr>
        <p:spPr/>
        <p:txBody>
          <a:bodyPr>
            <a:normAutofit/>
          </a:bodyPr>
          <a:lstStyle/>
          <a:p>
            <a:r>
              <a:rPr lang="en-US" dirty="0"/>
              <a:t>The PHONIC ACT involved in an utterance is the </a:t>
            </a:r>
            <a:r>
              <a:rPr lang="en-US" dirty="0">
                <a:solidFill>
                  <a:srgbClr val="FF0000"/>
                </a:solidFill>
              </a:rPr>
              <a:t>physical act </a:t>
            </a:r>
            <a:r>
              <a:rPr lang="en-US" dirty="0"/>
              <a:t>of making certain vocal sounds.</a:t>
            </a:r>
          </a:p>
          <a:p>
            <a:r>
              <a:rPr lang="en-US" dirty="0"/>
              <a:t>The PROPOSITIONAL ACT involved in an utterance consists in the mental acts of REFERRING (to certain objects or people in the world) and of PREDICATING (i.e. coupling predicates to referring expressions).</a:t>
            </a:r>
          </a:p>
        </p:txBody>
      </p:sp>
    </p:spTree>
  </p:cSld>
  <p:clrMapOvr>
    <a:masterClrMapping/>
  </p:clrMapOvr>
  <p:transition>
    <p:random/>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PHONIC ACT &amp; PROPOSITIONAL ACT </a:t>
            </a:r>
          </a:p>
        </p:txBody>
      </p:sp>
      <p:sp>
        <p:nvSpPr>
          <p:cNvPr id="3" name="Content Placeholder 2"/>
          <p:cNvSpPr>
            <a:spLocks noGrp="1"/>
          </p:cNvSpPr>
          <p:nvPr>
            <p:ph idx="1"/>
          </p:nvPr>
        </p:nvSpPr>
        <p:spPr/>
        <p:txBody>
          <a:bodyPr/>
          <a:lstStyle/>
          <a:p>
            <a:r>
              <a:rPr lang="en-US" dirty="0"/>
              <a:t>A parrot says ‘Fire’</a:t>
            </a:r>
          </a:p>
        </p:txBody>
      </p:sp>
      <p:graphicFrame>
        <p:nvGraphicFramePr>
          <p:cNvPr id="4" name="Table 3"/>
          <p:cNvGraphicFramePr>
            <a:graphicFrameLocks noGrp="1"/>
          </p:cNvGraphicFramePr>
          <p:nvPr/>
        </p:nvGraphicFramePr>
        <p:xfrm>
          <a:off x="1524000" y="2266072"/>
          <a:ext cx="6096000" cy="1188720"/>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val="20000"/>
                    </a:ext>
                  </a:extLst>
                </a:gridCol>
              </a:tblGrid>
              <a:tr h="370840">
                <a:tc>
                  <a:txBody>
                    <a:bodyPr/>
                    <a:lstStyle/>
                    <a:p>
                      <a:r>
                        <a:rPr lang="en-US" sz="1800" b="1" kern="1200" baseline="0" dirty="0">
                          <a:solidFill>
                            <a:schemeClr val="lt1"/>
                          </a:solidFill>
                          <a:latin typeface="+mn-lt"/>
                          <a:ea typeface="+mn-ea"/>
                          <a:cs typeface="+mn-cs"/>
                        </a:rPr>
                        <a:t>(1) Is a phonic act involved?                                               </a:t>
                      </a:r>
                      <a:r>
                        <a:rPr lang="en-US" sz="1800" b="1" i="1" kern="1200" baseline="0" dirty="0">
                          <a:solidFill>
                            <a:schemeClr val="lt1"/>
                          </a:solidFill>
                          <a:latin typeface="+mn-lt"/>
                          <a:ea typeface="+mn-ea"/>
                          <a:cs typeface="+mn-cs"/>
                        </a:rPr>
                        <a:t>Yes / No</a:t>
                      </a:r>
                    </a:p>
                    <a:p>
                      <a:r>
                        <a:rPr lang="en-US" sz="1800" b="1" kern="1200" baseline="0" dirty="0">
                          <a:solidFill>
                            <a:schemeClr val="lt1"/>
                          </a:solidFill>
                          <a:latin typeface="+mn-lt"/>
                          <a:ea typeface="+mn-ea"/>
                          <a:cs typeface="+mn-cs"/>
                        </a:rPr>
                        <a:t>(2) Is a propositional act involved?                                    </a:t>
                      </a:r>
                      <a:r>
                        <a:rPr lang="en-US" sz="1800" b="1" i="1" kern="1200" baseline="0" dirty="0">
                          <a:solidFill>
                            <a:schemeClr val="lt1"/>
                          </a:solidFill>
                          <a:latin typeface="+mn-lt"/>
                          <a:ea typeface="+mn-ea"/>
                          <a:cs typeface="+mn-cs"/>
                        </a:rPr>
                        <a:t>Yes / No</a:t>
                      </a:r>
                    </a:p>
                    <a:p>
                      <a:r>
                        <a:rPr lang="en-US" sz="1800" b="1" kern="1200" baseline="0" dirty="0">
                          <a:solidFill>
                            <a:schemeClr val="lt1"/>
                          </a:solidFill>
                          <a:latin typeface="+mn-lt"/>
                          <a:ea typeface="+mn-ea"/>
                          <a:cs typeface="+mn-cs"/>
                        </a:rPr>
                        <a:t>(3) Is an illocutionary act involved?                                   </a:t>
                      </a:r>
                      <a:r>
                        <a:rPr lang="en-US" sz="1800" b="1" i="1" kern="1200" baseline="0" dirty="0">
                          <a:solidFill>
                            <a:schemeClr val="lt1"/>
                          </a:solidFill>
                          <a:latin typeface="+mn-lt"/>
                          <a:ea typeface="+mn-ea"/>
                          <a:cs typeface="+mn-cs"/>
                        </a:rPr>
                        <a:t>Yes / No</a:t>
                      </a:r>
                    </a:p>
                    <a:p>
                      <a:r>
                        <a:rPr lang="en-US" sz="1800" b="1" kern="1200" baseline="0" dirty="0">
                          <a:solidFill>
                            <a:schemeClr val="lt1"/>
                          </a:solidFill>
                          <a:latin typeface="+mn-lt"/>
                          <a:ea typeface="+mn-ea"/>
                          <a:cs typeface="+mn-cs"/>
                        </a:rPr>
                        <a:t>(4) Is a perlocutionary act involved?                                 </a:t>
                      </a:r>
                      <a:r>
                        <a:rPr lang="en-US" sz="1800" b="1" i="1" kern="1200" baseline="0" dirty="0">
                          <a:solidFill>
                            <a:schemeClr val="lt1"/>
                          </a:solidFill>
                          <a:latin typeface="+mn-lt"/>
                          <a:ea typeface="+mn-ea"/>
                          <a:cs typeface="+mn-cs"/>
                        </a:rPr>
                        <a:t>Yes / No</a:t>
                      </a:r>
                      <a:endParaRPr lang="en-US" dirty="0"/>
                    </a:p>
                  </a:txBody>
                  <a:tcPr/>
                </a:tc>
                <a:extLst>
                  <a:ext uri="{0D108BD9-81ED-4DB2-BD59-A6C34878D82A}">
                    <a16:rowId xmlns:a16="http://schemas.microsoft.com/office/drawing/2014/main" val="10000"/>
                  </a:ext>
                </a:extLst>
              </a:tr>
            </a:tbl>
          </a:graphicData>
        </a:graphic>
      </p:graphicFrame>
      <p:graphicFrame>
        <p:nvGraphicFramePr>
          <p:cNvPr id="5" name="Table 4"/>
          <p:cNvGraphicFramePr>
            <a:graphicFrameLocks noGrp="1"/>
          </p:cNvGraphicFramePr>
          <p:nvPr/>
        </p:nvGraphicFramePr>
        <p:xfrm>
          <a:off x="1433945" y="3886200"/>
          <a:ext cx="6255328" cy="1188720"/>
        </p:xfrm>
        <a:graphic>
          <a:graphicData uri="http://schemas.openxmlformats.org/drawingml/2006/table">
            <a:tbl>
              <a:tblPr/>
              <a:tblGrid>
                <a:gridCol w="6255328">
                  <a:extLst>
                    <a:ext uri="{9D8B030D-6E8A-4147-A177-3AD203B41FA5}">
                      <a16:colId xmlns:a16="http://schemas.microsoft.com/office/drawing/2014/main" val="20000"/>
                    </a:ext>
                  </a:extLst>
                </a:gridCol>
              </a:tblGrid>
              <a:tr h="810491">
                <a:tc>
                  <a:txBody>
                    <a:bodyPr/>
                    <a:lstStyle/>
                    <a:p>
                      <a:r>
                        <a:rPr lang="en-US" sz="1800" kern="1200" baseline="0" dirty="0">
                          <a:solidFill>
                            <a:schemeClr val="tx1"/>
                          </a:solidFill>
                          <a:latin typeface="+mn-lt"/>
                          <a:ea typeface="+mn-ea"/>
                          <a:cs typeface="+mn-cs"/>
                        </a:rPr>
                        <a:t>(</a:t>
                      </a:r>
                      <a:r>
                        <a:rPr lang="en-US" sz="1800" b="1" kern="1200" baseline="0" dirty="0">
                          <a:solidFill>
                            <a:schemeClr val="tx1"/>
                          </a:solidFill>
                          <a:latin typeface="+mn-lt"/>
                          <a:ea typeface="+mn-ea"/>
                          <a:cs typeface="+mn-cs"/>
                        </a:rPr>
                        <a:t>1</a:t>
                      </a:r>
                      <a:r>
                        <a:rPr lang="en-US" sz="1800" kern="1200" baseline="0" dirty="0">
                          <a:solidFill>
                            <a:schemeClr val="tx1"/>
                          </a:solidFill>
                          <a:latin typeface="+mn-lt"/>
                          <a:ea typeface="+mn-ea"/>
                          <a:cs typeface="+mn-cs"/>
                        </a:rPr>
                        <a:t>) Yes (</a:t>
                      </a:r>
                      <a:r>
                        <a:rPr lang="en-US" sz="1800" b="1" kern="1200" baseline="0" dirty="0">
                          <a:solidFill>
                            <a:schemeClr val="tx1"/>
                          </a:solidFill>
                          <a:latin typeface="+mn-lt"/>
                          <a:ea typeface="+mn-ea"/>
                          <a:cs typeface="+mn-cs"/>
                        </a:rPr>
                        <a:t>2</a:t>
                      </a:r>
                      <a:r>
                        <a:rPr lang="en-US" sz="1800" kern="1200" baseline="0" dirty="0">
                          <a:solidFill>
                            <a:schemeClr val="tx1"/>
                          </a:solidFill>
                          <a:latin typeface="+mn-lt"/>
                          <a:ea typeface="+mn-ea"/>
                          <a:cs typeface="+mn-cs"/>
                        </a:rPr>
                        <a:t>) No, a parrot doesn’t understand the meaning of what it says.</a:t>
                      </a:r>
                    </a:p>
                    <a:p>
                      <a:r>
                        <a:rPr lang="en-US" sz="1800" kern="1200" baseline="0" dirty="0">
                          <a:solidFill>
                            <a:schemeClr val="tx1"/>
                          </a:solidFill>
                          <a:latin typeface="+mn-lt"/>
                          <a:ea typeface="+mn-ea"/>
                          <a:cs typeface="+mn-cs"/>
                        </a:rPr>
                        <a:t>(</a:t>
                      </a:r>
                      <a:r>
                        <a:rPr lang="en-US" sz="1800" b="1" kern="1200" baseline="0" dirty="0">
                          <a:solidFill>
                            <a:schemeClr val="tx1"/>
                          </a:solidFill>
                          <a:latin typeface="+mn-lt"/>
                          <a:ea typeface="+mn-ea"/>
                          <a:cs typeface="+mn-cs"/>
                        </a:rPr>
                        <a:t>3</a:t>
                      </a:r>
                      <a:r>
                        <a:rPr lang="en-US" sz="1800" kern="1200" baseline="0" dirty="0">
                          <a:solidFill>
                            <a:schemeClr val="tx1"/>
                          </a:solidFill>
                          <a:latin typeface="+mn-lt"/>
                          <a:ea typeface="+mn-ea"/>
                          <a:cs typeface="+mn-cs"/>
                        </a:rPr>
                        <a:t>) No (</a:t>
                      </a:r>
                      <a:r>
                        <a:rPr lang="en-US" sz="1800" b="1" kern="1200" baseline="0" dirty="0">
                          <a:solidFill>
                            <a:schemeClr val="tx1"/>
                          </a:solidFill>
                          <a:latin typeface="+mn-lt"/>
                          <a:ea typeface="+mn-ea"/>
                          <a:cs typeface="+mn-cs"/>
                        </a:rPr>
                        <a:t>4</a:t>
                      </a:r>
                      <a:r>
                        <a:rPr lang="en-US" sz="1800" kern="1200" baseline="0" dirty="0">
                          <a:solidFill>
                            <a:schemeClr val="tx1"/>
                          </a:solidFill>
                          <a:latin typeface="+mn-lt"/>
                          <a:ea typeface="+mn-ea"/>
                          <a:cs typeface="+mn-cs"/>
                        </a:rPr>
                        <a:t>) It could be, if someone didn’t realize it was a parrot </a:t>
                      </a:r>
                      <a:r>
                        <a:rPr lang="en-US" sz="1800" kern="1200" baseline="0">
                          <a:solidFill>
                            <a:schemeClr val="tx1"/>
                          </a:solidFill>
                          <a:latin typeface="+mn-lt"/>
                          <a:ea typeface="+mn-ea"/>
                          <a:cs typeface="+mn-cs"/>
                        </a:rPr>
                        <a:t>speaking, and </a:t>
                      </a:r>
                      <a:r>
                        <a:rPr lang="en-US" sz="1800" kern="1200" baseline="0" dirty="0">
                          <a:solidFill>
                            <a:schemeClr val="tx1"/>
                          </a:solidFill>
                          <a:latin typeface="+mn-lt"/>
                          <a:ea typeface="+mn-ea"/>
                          <a:cs typeface="+mn-cs"/>
                        </a:rPr>
                        <a:t>took the utterance seriously.</a:t>
                      </a:r>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10000"/>
                  </a:ext>
                </a:extLst>
              </a:tr>
            </a:tbl>
          </a:graphicData>
        </a:graphic>
      </p:graphicFrame>
    </p:spTree>
  </p:cSld>
  <p:clrMapOvr>
    <a:masterClrMapping/>
  </p:clrMapOvr>
  <p:transition>
    <p:rand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DESCRIPTIVE FALLACY</a:t>
            </a:r>
          </a:p>
        </p:txBody>
      </p:sp>
      <p:sp>
        <p:nvSpPr>
          <p:cNvPr id="3" name="Content Placeholder 2"/>
          <p:cNvSpPr>
            <a:spLocks noGrp="1"/>
          </p:cNvSpPr>
          <p:nvPr>
            <p:ph idx="1"/>
          </p:nvPr>
        </p:nvSpPr>
        <p:spPr/>
        <p:txBody>
          <a:bodyPr/>
          <a:lstStyle/>
          <a:p>
            <a:r>
              <a:rPr lang="en-US" dirty="0"/>
              <a:t>According to the Descriptive Fallacy view, my only purpose in uttering ‘</a:t>
            </a:r>
            <a:r>
              <a:rPr lang="en-US" dirty="0" err="1"/>
              <a:t>Thoko</a:t>
            </a:r>
            <a:r>
              <a:rPr lang="en-US" dirty="0"/>
              <a:t> is in the kitchen’ would be to describe a particular state of affairs, and nothing more.</a:t>
            </a:r>
          </a:p>
        </p:txBody>
      </p:sp>
    </p:spTree>
  </p:cSld>
  <p:clrMapOvr>
    <a:masterClrMapping/>
  </p:clrMapOvr>
  <p:transition>
    <p:rand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DESCRIPTIVE FALLACY</a:t>
            </a:r>
          </a:p>
        </p:txBody>
      </p:sp>
      <p:sp>
        <p:nvSpPr>
          <p:cNvPr id="3" name="Content Placeholder 2"/>
          <p:cNvSpPr>
            <a:spLocks noGrp="1"/>
          </p:cNvSpPr>
          <p:nvPr>
            <p:ph idx="1"/>
          </p:nvPr>
        </p:nvSpPr>
        <p:spPr/>
        <p:txBody>
          <a:bodyPr/>
          <a:lstStyle/>
          <a:p>
            <a:r>
              <a:rPr lang="en-US" dirty="0"/>
              <a:t>The Descriptive Fallacy view is not wholly wrong. </a:t>
            </a:r>
          </a:p>
          <a:p>
            <a:r>
              <a:rPr lang="en-US" dirty="0"/>
              <a:t>An element of description is involved in many utterances. </a:t>
            </a:r>
          </a:p>
          <a:p>
            <a:r>
              <a:rPr lang="en-US" dirty="0">
                <a:solidFill>
                  <a:srgbClr val="FF0000"/>
                </a:solidFill>
              </a:rPr>
              <a:t>But description is not indulged in only for its own sake. </a:t>
            </a:r>
          </a:p>
          <a:p>
            <a:r>
              <a:rPr lang="en-US" dirty="0">
                <a:solidFill>
                  <a:srgbClr val="FF0000"/>
                </a:solidFill>
              </a:rPr>
              <a:t>There is usually a more basic purpose behind an utterance.</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1197</TotalTime>
  <Words>6599</Words>
  <Application>Microsoft Office PowerPoint</Application>
  <PresentationFormat>On-screen Show (4:3)</PresentationFormat>
  <Paragraphs>463</Paragraphs>
  <Slides>77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77</vt:i4>
      </vt:variant>
    </vt:vector>
  </HeadingPairs>
  <TitlesOfParts>
    <vt:vector size="81" baseType="lpstr">
      <vt:lpstr>Arial</vt:lpstr>
      <vt:lpstr>Calibri</vt:lpstr>
      <vt:lpstr>Minion-Regular</vt:lpstr>
      <vt:lpstr>Office Theme</vt:lpstr>
      <vt:lpstr>Pragmatics </vt:lpstr>
      <vt:lpstr>SPEECH ACTS</vt:lpstr>
      <vt:lpstr>SPEECH ACTS</vt:lpstr>
      <vt:lpstr>ACT OF ASSERTION</vt:lpstr>
      <vt:lpstr>ACT OF ASSERTION</vt:lpstr>
      <vt:lpstr>ACT OF ASSERTION</vt:lpstr>
      <vt:lpstr>DESCRIPTIVE FALLACY</vt:lpstr>
      <vt:lpstr>DESCRIPTIVE FALLACY</vt:lpstr>
      <vt:lpstr>DESCRIPTIVE FALLACY</vt:lpstr>
      <vt:lpstr>DESCRIPTIVE FALLACY</vt:lpstr>
      <vt:lpstr>DESCRIPTIVE FALLACY</vt:lpstr>
      <vt:lpstr>DESCRIPTIVE FALLACY</vt:lpstr>
      <vt:lpstr>DESCRIPTIVE FALLACY</vt:lpstr>
      <vt:lpstr>DESCRIPTIVE FALLACY</vt:lpstr>
      <vt:lpstr>DESCRIPTIVE FALLACY</vt:lpstr>
      <vt:lpstr>DESCRIPTIVE FALLACY</vt:lpstr>
      <vt:lpstr>DESCRIPTIVE FALLACY</vt:lpstr>
      <vt:lpstr>PERFORMATIVE</vt:lpstr>
      <vt:lpstr>PERFORMATIVE</vt:lpstr>
      <vt:lpstr>PERFORMATIVE</vt:lpstr>
      <vt:lpstr>CONSTATIVE</vt:lpstr>
      <vt:lpstr>CONSTATIVE</vt:lpstr>
      <vt:lpstr>CONSTATIVE</vt:lpstr>
      <vt:lpstr>A PERFORMATIVE VERB</vt:lpstr>
      <vt:lpstr>A PERFORMATIVE VERB</vt:lpstr>
      <vt:lpstr>A PERFORMATIVE VERB</vt:lpstr>
      <vt:lpstr>A PERFORMATIVE VERB</vt:lpstr>
      <vt:lpstr>A PERFORMATIVE VERB</vt:lpstr>
      <vt:lpstr>A PERFORMATIVE VERB</vt:lpstr>
      <vt:lpstr>A PERFORMATIVE VERB</vt:lpstr>
      <vt:lpstr>A PERFORMATIVE VERB</vt:lpstr>
      <vt:lpstr>A PERFORMATIVE VERB</vt:lpstr>
      <vt:lpstr>A PERFORMATIVE VERB</vt:lpstr>
      <vt:lpstr>A PERFORMATIVE VERB</vt:lpstr>
      <vt:lpstr>A PERFORMATIVE VERB</vt:lpstr>
      <vt:lpstr>A PERFORMATIVE VERB</vt:lpstr>
      <vt:lpstr>A PERFORMATIVE VERB</vt:lpstr>
      <vt:lpstr>Summary </vt:lpstr>
      <vt:lpstr>PERLOCUTIONS AND ILLOCUTIONS</vt:lpstr>
      <vt:lpstr>PERLOCUTIONS AND ILLOCUTIONS</vt:lpstr>
      <vt:lpstr>PERLOCUTIONS AND ILLOCUTIONS</vt:lpstr>
      <vt:lpstr>PERLOCUTIONS AND ILLOCUTIONS</vt:lpstr>
      <vt:lpstr>PERLOCUTIONS AND ILLOCUTIONS</vt:lpstr>
      <vt:lpstr>PERLOCUTIONS AND ILLOCUTIONS</vt:lpstr>
      <vt:lpstr>PERLOCUTIONS AND ILLOCUTIONS</vt:lpstr>
      <vt:lpstr>PERLOCUTIONS AND ILLOCUTIONS</vt:lpstr>
      <vt:lpstr>PERLOCUTIONS AND ILLOCUTIONS</vt:lpstr>
      <vt:lpstr>PERLOCUTIONS AND ILLOCUTIONS</vt:lpstr>
      <vt:lpstr>PERLOCUTIONS AND ILLOCUTIONS</vt:lpstr>
      <vt:lpstr>PERLOCUTIONARY ACT</vt:lpstr>
      <vt:lpstr>PERLOCUTIONARY ACT</vt:lpstr>
      <vt:lpstr>PERLOCUTIONARY ACT</vt:lpstr>
      <vt:lpstr>PERLOCUTIONARY ACT</vt:lpstr>
      <vt:lpstr>PERLOCUTIONARY ACT</vt:lpstr>
      <vt:lpstr>PERLOCUTIONARY ACT</vt:lpstr>
      <vt:lpstr>ILLOCUTIONARY ACT</vt:lpstr>
      <vt:lpstr>ILLOCUTIONARY ACT</vt:lpstr>
      <vt:lpstr>ILLOCUTIONARY ACT</vt:lpstr>
      <vt:lpstr>ILLOCUTIONARY ACT</vt:lpstr>
      <vt:lpstr>ILLOCUTIONARY ACT</vt:lpstr>
      <vt:lpstr>ILLOCUTIONARY ACT</vt:lpstr>
      <vt:lpstr>ILLOCUTIONARY ACT</vt:lpstr>
      <vt:lpstr>PERLOCUTIONS AND ILLOCUTIONS</vt:lpstr>
      <vt:lpstr>PERLOCUTIONS AND ILLOCUTIONS</vt:lpstr>
      <vt:lpstr>ILLOCUTIONARY ACT</vt:lpstr>
      <vt:lpstr>ILLOCUTIONARY ACT</vt:lpstr>
      <vt:lpstr>PERLOCUTIONS AND ILLOCUTIONS</vt:lpstr>
      <vt:lpstr>PERLOCUTIONS AND ILLOCUTIONS</vt:lpstr>
      <vt:lpstr>PERLOCUTIONS AND ILLOCUTIONS</vt:lpstr>
      <vt:lpstr>PERLOCUTIONS AND ILLOCUTIONS N.B. </vt:lpstr>
      <vt:lpstr>PERLOCUTIONS AND ILLOCUTIONS</vt:lpstr>
      <vt:lpstr>PERLOCUTIONS AND ILLOCUTIONS</vt:lpstr>
      <vt:lpstr>PERLOCUTIONS AND ILLOCUTIONS</vt:lpstr>
      <vt:lpstr>PERLOCUTIONS AND ILLOCUTIONS</vt:lpstr>
      <vt:lpstr>PERLOCUTIONS AND ILLOCUTIONS</vt:lpstr>
      <vt:lpstr>PHONIC ACT &amp; PROPOSITIONAL ACT </vt:lpstr>
      <vt:lpstr>PHONIC ACT &amp; PROPOSITIONAL ACT </vt:lpstr>
    </vt:vector>
  </TitlesOfParts>
  <Company>Acer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Pragmatics</dc:title>
  <dc:creator>Valued Acer Customer</dc:creator>
  <cp:lastModifiedBy>William Sipho Nkabinde</cp:lastModifiedBy>
  <cp:revision>89</cp:revision>
  <dcterms:created xsi:type="dcterms:W3CDTF">2019-02-06T18:07:16Z</dcterms:created>
  <dcterms:modified xsi:type="dcterms:W3CDTF">2022-05-03T09:20:32Z</dcterms:modified>
</cp:coreProperties>
</file>